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 id="2147483658" r:id="rId2"/>
    <p:sldMasterId id="2147483668" r:id="rId3"/>
    <p:sldMasterId id="2147483678" r:id="rId4"/>
    <p:sldMasterId id="2147483688" r:id="rId5"/>
    <p:sldMasterId id="2147483698" r:id="rId6"/>
    <p:sldMasterId id="2147483728" r:id="rId7"/>
  </p:sldMasterIdLst>
  <p:notesMasterIdLst>
    <p:notesMasterId r:id="rId21"/>
  </p:notesMasterIdLst>
  <p:handoutMasterIdLst>
    <p:handoutMasterId r:id="rId22"/>
  </p:handoutMasterIdLst>
  <p:sldIdLst>
    <p:sldId id="256" r:id="rId8"/>
    <p:sldId id="257" r:id="rId9"/>
    <p:sldId id="266" r:id="rId10"/>
    <p:sldId id="330" r:id="rId11"/>
    <p:sldId id="331" r:id="rId12"/>
    <p:sldId id="306" r:id="rId13"/>
    <p:sldId id="322" r:id="rId14"/>
    <p:sldId id="329" r:id="rId15"/>
    <p:sldId id="332" r:id="rId16"/>
    <p:sldId id="320" r:id="rId17"/>
    <p:sldId id="307" r:id="rId18"/>
    <p:sldId id="333" r:id="rId19"/>
    <p:sldId id="264" r:id="rId20"/>
  </p:sldIdLst>
  <p:sldSz cx="12192000" cy="6858000"/>
  <p:notesSz cx="6858000" cy="9144000"/>
  <p:custDataLst>
    <p:tags r:id="rId23"/>
  </p:custDataLst>
  <p:kinsoku lang="zh-CN" invalStChars="!),.:;?]}、。—ˇ¨〃々～‖…’”〕〉》」』〗】∶！＂＇），．：；？］｀｜｝·" invalEndChars="([{‘“〔〈《「『〖【（［｛．·"/>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5C30"/>
    <a:srgbClr val="408AEC"/>
    <a:srgbClr val="4392E9"/>
    <a:srgbClr val="6DA0E5"/>
    <a:srgbClr val="0A91DC"/>
    <a:srgbClr val="00539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44" autoAdjust="0"/>
    <p:restoredTop sz="94660"/>
  </p:normalViewPr>
  <p:slideViewPr>
    <p:cSldViewPr snapToGrid="0">
      <p:cViewPr>
        <p:scale>
          <a:sx n="125" d="100"/>
          <a:sy n="125" d="100"/>
        </p:scale>
        <p:origin x="-156" y="-244"/>
      </p:cViewPr>
      <p:guideLst/>
    </p:cSldViewPr>
  </p:slideViewPr>
  <p:notesTextViewPr>
    <p:cViewPr>
      <p:scale>
        <a:sx n="1" d="1"/>
        <a:sy n="1" d="1"/>
      </p:scale>
      <p:origin x="0" y="0"/>
    </p:cViewPr>
  </p:notesTextViewPr>
  <p:sorterViewPr>
    <p:cViewPr>
      <p:scale>
        <a:sx n="125" d="100"/>
        <a:sy n="125" d="100"/>
      </p:scale>
      <p:origin x="0" y="0"/>
    </p:cViewPr>
  </p:sorterViewPr>
  <p:notesViewPr>
    <p:cSldViewPr snapToGrid="0">
      <p:cViewPr varScale="1">
        <p:scale>
          <a:sx n="63" d="100"/>
          <a:sy n="63" d="100"/>
        </p:scale>
        <p:origin x="2280"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tags" Target="tags/tag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53826E-528F-4102-A5B0-34997C3422D0}" type="datetimeFigureOut">
              <a:rPr lang="zh-CN" altLang="en-US" smtClean="0"/>
              <a:t>2026/3/16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95CEBE-B353-4FCB-8143-F098AFF05DDB}"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2F96A1-417F-4239-9F5F-EF8D9DAE702C}" type="datetimeFigureOut">
              <a:rPr lang="zh-CN" altLang="en-US" smtClean="0"/>
              <a:t>2026/3/16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166643-EC29-40C6-B2E2-AEC452D9990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17" name="矩形 1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17" name="矩形 1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17" name="矩形 1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17" name="矩形 1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17" name="矩形 1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580641"/>
            <a:ext cx="11090275" cy="2325656"/>
          </a:xfrm>
        </p:spPr>
        <p:txBody>
          <a:bodyPr anchor="t">
            <a:normAutofit/>
          </a:bodyPr>
          <a:lstStyle>
            <a:lvl1pPr algn="l">
              <a:defRPr sz="3600"/>
            </a:lvl1pPr>
          </a:lstStyle>
          <a:p>
            <a:r>
              <a:rPr lang="zh-CN" altLang="en-US" dirty="0"/>
              <a:t>单击此处编辑母版标题样式</a:t>
            </a:r>
          </a:p>
        </p:txBody>
      </p:sp>
      <p:sp>
        <p:nvSpPr>
          <p:cNvPr id="3" name="副标题 2"/>
          <p:cNvSpPr>
            <a:spLocks noGrp="1"/>
          </p:cNvSpPr>
          <p:nvPr>
            <p:ph type="subTitle" idx="1"/>
          </p:nvPr>
        </p:nvSpPr>
        <p:spPr>
          <a:xfrm>
            <a:off x="550863" y="5084763"/>
            <a:ext cx="6764337" cy="1216278"/>
          </a:xfrm>
        </p:spPr>
        <p:txBody>
          <a:bodyPr>
            <a:noAutofit/>
          </a:bodyPr>
          <a:lstStyle>
            <a:lvl1pPr marL="0" indent="0" algn="l">
              <a:lnSpc>
                <a:spcPct val="100000"/>
              </a:lnSpc>
              <a:spcAft>
                <a:spcPts val="500"/>
              </a:spcAft>
              <a:buNone/>
              <a:defRPr sz="2400">
                <a:latin typeface="Microsoft YaHei" panose="020B0503020204020204" pitchFamily="34" charset="-122"/>
                <a:ea typeface="Microsoft YaHe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altLang="zh-CN" dirty="0"/>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18" name="文本占位符 17"/>
          <p:cNvSpPr>
            <a:spLocks noGrp="1"/>
          </p:cNvSpPr>
          <p:nvPr>
            <p:ph type="body" sz="quarter" idx="13" hasCustomPrompt="1"/>
          </p:nvPr>
        </p:nvSpPr>
        <p:spPr>
          <a:xfrm>
            <a:off x="7655524" y="5084763"/>
            <a:ext cx="3985614" cy="1216278"/>
          </a:xfrm>
        </p:spPr>
        <p:txBody>
          <a:bodyPr>
            <a:norm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2000" kern="1200" dirty="0">
                <a:solidFill>
                  <a:schemeClr val="bg2">
                    <a:lumMod val="75000"/>
                  </a:schemeClr>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单击此处编辑辅助信息</a:t>
            </a:r>
            <a:endParaRPr lang="en-US" altLang="zh-CN" dirty="0"/>
          </a:p>
        </p:txBody>
      </p:sp>
      <p:sp>
        <p:nvSpPr>
          <p:cNvPr id="17" name="矩形 1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2" name="文本占位符 17"/>
          <p:cNvSpPr>
            <a:spLocks noGrp="1"/>
          </p:cNvSpPr>
          <p:nvPr>
            <p:ph type="body" sz="quarter" idx="14" hasCustomPrompt="1"/>
          </p:nvPr>
        </p:nvSpPr>
        <p:spPr>
          <a:xfrm>
            <a:off x="550863" y="1996441"/>
            <a:ext cx="11090274" cy="538482"/>
          </a:xfrm>
        </p:spPr>
        <p:txBody>
          <a:bodyPr>
            <a:noAutofit/>
          </a:bodyPr>
          <a:lstStyle>
            <a:lvl1pPr marL="0" indent="0" algn="l" defTabSz="914400" rtl="0" eaLnBrk="1" latinLnBrk="0" hangingPunct="1">
              <a:lnSpc>
                <a:spcPct val="120000"/>
              </a:lnSpc>
              <a:spcBef>
                <a:spcPts val="0"/>
              </a:spcBef>
              <a:spcAft>
                <a:spcPts val="500"/>
              </a:spcAft>
              <a:buFont typeface="Arial" panose="020B0604020202020204" pitchFamily="34" charset="0"/>
              <a:buNone/>
              <a:defRPr lang="zh-CN" altLang="en-US" sz="32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lvl="0"/>
            <a:r>
              <a:rPr lang="zh-CN" altLang="en-US" dirty="0"/>
              <a:t>单击此处编辑副标题</a:t>
            </a:r>
            <a:endParaRPr lang="en-US" altLang="zh-CN"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幻灯片目录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pic>
        <p:nvPicPr>
          <p:cNvPr id="10" name="图形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1" name="文本占位符 10"/>
          <p:cNvSpPr>
            <a:spLocks noGrp="1"/>
          </p:cNvSpPr>
          <p:nvPr>
            <p:ph type="body" sz="quarter" idx="16" hasCustomPrompt="1"/>
          </p:nvPr>
        </p:nvSpPr>
        <p:spPr>
          <a:xfrm>
            <a:off x="2093913" y="1690688"/>
            <a:ext cx="8694160" cy="4630737"/>
          </a:xfrm>
        </p:spPr>
        <p:txBody>
          <a:bodyPr>
            <a:normAutofit/>
          </a:bodyPr>
          <a:lstStyle>
            <a:lvl1pPr marL="0" indent="0">
              <a:buNone/>
              <a:defRPr sz="2400"/>
            </a:lvl1pPr>
          </a:lstStyle>
          <a:p>
            <a:pPr lvl="0"/>
            <a:r>
              <a:rPr lang="zh-CN" altLang="en-US" dirty="0"/>
              <a:t>单击此处输入目录内容</a:t>
            </a:r>
          </a:p>
        </p:txBody>
      </p:sp>
      <p:sp>
        <p:nvSpPr>
          <p:cNvPr id="13" name="文本占位符 5"/>
          <p:cNvSpPr>
            <a:spLocks noGrp="1"/>
          </p:cNvSpPr>
          <p:nvPr>
            <p:ph type="body" sz="quarter" idx="15" hasCustomPrompt="1"/>
          </p:nvPr>
        </p:nvSpPr>
        <p:spPr>
          <a:xfrm>
            <a:off x="1076615" y="1690688"/>
            <a:ext cx="1016722" cy="4600575"/>
          </a:xfrm>
        </p:spPr>
        <p:txBody>
          <a:bodyPr>
            <a:normAutofit/>
          </a:bodyPr>
          <a:lstStyle>
            <a:lvl1pPr marL="0" indent="0" algn="r">
              <a:buNone/>
              <a:defRPr lang="zh-CN" altLang="en-US" sz="2400" b="1" kern="1200" dirty="0">
                <a:solidFill>
                  <a:schemeClr val="accent3"/>
                </a:solidFill>
                <a:latin typeface="Microsoft YaHei" panose="020B0503020204020204" pitchFamily="34" charset="-122"/>
                <a:ea typeface="Microsoft YaHei" panose="020B0503020204020204" pitchFamily="34" charset="-122"/>
                <a:cs typeface="+mn-cs"/>
              </a:defRPr>
            </a:lvl1pPr>
          </a:lstStyle>
          <a:p>
            <a:pPr marL="0" marR="0" lvl="0" indent="0" algn="r" defTabSz="914400" rtl="0" eaLnBrk="1" fontAlgn="auto" latinLnBrk="0" hangingPunct="1">
              <a:lnSpc>
                <a:spcPct val="120000"/>
              </a:lnSpc>
              <a:spcBef>
                <a:spcPts val="0"/>
              </a:spcBef>
              <a:spcAft>
                <a:spcPts val="1500"/>
              </a:spcAft>
              <a:buClrTx/>
              <a:buSzTx/>
              <a:buFont typeface="Arial" panose="020B0604020202020204" pitchFamily="34" charset="0"/>
              <a:buNone/>
              <a:defRPr/>
            </a:pPr>
            <a:r>
              <a:rPr lang="zh-CN" altLang="en-US" dirty="0"/>
              <a:t>单击此处输入目录序号</a:t>
            </a:r>
          </a:p>
          <a:p>
            <a:pPr lvl="0"/>
            <a:endParaRPr lang="zh-CN" altLang="en-US" dirty="0"/>
          </a:p>
        </p:txBody>
      </p:sp>
      <p:sp>
        <p:nvSpPr>
          <p:cNvPr id="3"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8" name="图形 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4" name="日期占位符 3"/>
          <p:cNvSpPr>
            <a:spLocks noGrp="1"/>
          </p:cNvSpPr>
          <p:nvPr>
            <p:ph type="dt" sz="half" idx="10"/>
          </p:nvPr>
        </p:nvSpPr>
        <p:spPr>
          <a:xfrm>
            <a:off x="5862781" y="6446982"/>
            <a:ext cx="2743200" cy="230043"/>
          </a:xfrm>
          <a:prstGeom prst="rect">
            <a:avLst/>
          </a:prstGeom>
        </p:spPr>
        <p:txBody>
          <a:bodyPr/>
          <a:lstStyle/>
          <a:p>
            <a:endParaRPr lang="zh-CN" altLang="en-US" dirty="0"/>
          </a:p>
        </p:txBody>
      </p:sp>
      <p:sp>
        <p:nvSpPr>
          <p:cNvPr id="5" name="页脚占位符 4"/>
          <p:cNvSpPr>
            <a:spLocks noGrp="1"/>
          </p:cNvSpPr>
          <p:nvPr>
            <p:ph type="ftr" sz="quarter" idx="11"/>
          </p:nvPr>
        </p:nvSpPr>
        <p:spPr/>
        <p:txBody>
          <a:bodyPr/>
          <a:lstStyle/>
          <a:p>
            <a:r>
              <a:rPr lang="zh-CN" altLang="en-US"/>
              <a:t>姓名</a:t>
            </a:r>
            <a:endParaRPr lang="zh-CN" altLang="en-US" dirty="0"/>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832799" y="5523260"/>
            <a:ext cx="11096193" cy="556458"/>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6" name="灯片编号占位符 5"/>
          <p:cNvSpPr>
            <a:spLocks noGrp="1"/>
          </p:cNvSpPr>
          <p:nvPr>
            <p:ph type="sldNum" sz="quarter" idx="12"/>
          </p:nvPr>
        </p:nvSpPr>
        <p:spPr/>
        <p:txBody>
          <a:bodyPr/>
          <a:lstStyle/>
          <a:p>
            <a:fld id="{6B1E90FA-010E-4C46-B711-1379CBB63BB2}" type="slidenum">
              <a:rPr lang="zh-CN" altLang="en-US" smtClean="0"/>
              <a:t>‹#›</a:t>
            </a:fld>
            <a:endParaRPr lang="zh-CN" altLang="en-US"/>
          </a:p>
        </p:txBody>
      </p:sp>
      <p:sp>
        <p:nvSpPr>
          <p:cNvPr id="13" name="文本占位符 12"/>
          <p:cNvSpPr>
            <a:spLocks noGrp="1"/>
          </p:cNvSpPr>
          <p:nvPr>
            <p:ph type="body" sz="quarter" idx="13" hasCustomPrompt="1"/>
          </p:nvPr>
        </p:nvSpPr>
        <p:spPr>
          <a:xfrm>
            <a:off x="544513" y="3119381"/>
            <a:ext cx="3750396" cy="889201"/>
          </a:xfrm>
        </p:spPr>
        <p:txBody>
          <a:bodyPr anchor="b">
            <a:normAutofit/>
          </a:bodyPr>
          <a:lstStyle>
            <a:lvl1pPr marL="0" indent="0">
              <a:buNone/>
              <a:defRPr sz="3600" b="1">
                <a:solidFill>
                  <a:schemeClr val="accent3"/>
                </a:solidFill>
              </a:defRPr>
            </a:lvl1pPr>
          </a:lstStyle>
          <a:p>
            <a:pPr lvl="0"/>
            <a:r>
              <a:rPr lang="zh-CN" altLang="en-US" dirty="0"/>
              <a:t>单击输入序号</a:t>
            </a:r>
            <a:r>
              <a:rPr lang="en-US" altLang="zh-CN" dirty="0"/>
              <a:t>#</a:t>
            </a:r>
            <a:endParaRPr lang="zh-CN" altLang="en-US" dirty="0"/>
          </a:p>
        </p:txBody>
      </p:sp>
      <p:sp>
        <p:nvSpPr>
          <p:cNvPr id="9" name="标题 1"/>
          <p:cNvSpPr>
            <a:spLocks noGrp="1"/>
          </p:cNvSpPr>
          <p:nvPr>
            <p:ph type="title"/>
          </p:nvPr>
        </p:nvSpPr>
        <p:spPr>
          <a:xfrm>
            <a:off x="544945" y="4008581"/>
            <a:ext cx="11096193" cy="1456177"/>
          </a:xfrm>
        </p:spPr>
        <p:txBody>
          <a:bodyPr anchor="t">
            <a:normAutofit/>
          </a:bodyPr>
          <a:lstStyle>
            <a:lvl1pPr>
              <a:defRPr sz="3600"/>
            </a:lvl1pPr>
          </a:lstStyle>
          <a:p>
            <a:r>
              <a:rPr lang="zh-CN" altLang="en-US" dirty="0"/>
              <a:t>单击此处编辑母版标题样式</a:t>
            </a:r>
          </a:p>
        </p:txBody>
      </p:sp>
      <p:sp>
        <p:nvSpPr>
          <p:cNvPr id="10" name="文本框 9"/>
          <p:cNvSpPr txBox="1"/>
          <p:nvPr userDrawn="1"/>
        </p:nvSpPr>
        <p:spPr>
          <a:xfrm>
            <a:off x="544513" y="5523260"/>
            <a:ext cx="1288286" cy="497957"/>
          </a:xfrm>
          <a:prstGeom prst="rect">
            <a:avLst/>
          </a:prstGeom>
          <a:noFill/>
        </p:spPr>
        <p:txBody>
          <a:bodyPr wrap="square" rtlCol="0">
            <a:spAutoFit/>
          </a:bodyPr>
          <a:lstStyle/>
          <a:p>
            <a:pPr>
              <a:lnSpc>
                <a:spcPct val="120000"/>
              </a:lnSpc>
              <a:spcAft>
                <a:spcPts val="1500"/>
              </a:spcAft>
            </a:pPr>
            <a:r>
              <a:rPr lang="zh-CN" altLang="en-US" sz="2400" dirty="0">
                <a:solidFill>
                  <a:schemeClr val="accent3"/>
                </a:solidFill>
                <a:latin typeface="+mj-ea"/>
                <a:ea typeface="+mj-ea"/>
              </a:rPr>
              <a:t>汇报人：</a:t>
            </a:r>
          </a:p>
        </p:txBody>
      </p:sp>
      <p:sp>
        <p:nvSpPr>
          <p:cNvPr id="11" name="矩形 10"/>
          <p:cNvSpPr/>
          <p:nvPr userDrawn="1"/>
        </p:nvSpPr>
        <p:spPr>
          <a:xfrm>
            <a:off x="7655524" y="751840"/>
            <a:ext cx="3985614" cy="457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pic>
        <p:nvPicPr>
          <p:cNvPr id="12" name="图形 11"/>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49383"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6096000" y="1233489"/>
            <a:ext cx="5545138" cy="5075236"/>
          </a:xfrm>
        </p:spPr>
        <p:txBody>
          <a:bodyPr/>
          <a:lstStyle>
            <a:lvl1pPr>
              <a:defRPr>
                <a:latin typeface="Microsoft YaHei" panose="020B0503020204020204" pitchFamily="34" charset="-122"/>
                <a:ea typeface="Microsoft YaHei" panose="020B0503020204020204" pitchFamily="34" charset="-122"/>
              </a:defRPr>
            </a:lvl1pPr>
            <a:lvl2pPr>
              <a:defRPr>
                <a:latin typeface="Microsoft YaHei" panose="020B0503020204020204" pitchFamily="34" charset="-122"/>
                <a:ea typeface="Microsoft YaHei" panose="020B0503020204020204" pitchFamily="34" charset="-122"/>
              </a:defRPr>
            </a:lvl2pPr>
            <a:lvl3pPr>
              <a:defRPr>
                <a:latin typeface="Microsoft YaHei" panose="020B0503020204020204" pitchFamily="34" charset="-122"/>
                <a:ea typeface="Microsoft YaHei" panose="020B0503020204020204" pitchFamily="34" charset="-122"/>
              </a:defRPr>
            </a:lvl3pPr>
            <a:lvl4pPr>
              <a:defRPr>
                <a:latin typeface="Microsoft YaHei" panose="020B0503020204020204" pitchFamily="34" charset="-122"/>
                <a:ea typeface="Microsoft YaHei" panose="020B0503020204020204" pitchFamily="34" charset="-122"/>
              </a:defRPr>
            </a:lvl4pPr>
            <a:lvl5pPr>
              <a:defRPr>
                <a:latin typeface="Microsoft YaHei" panose="020B0503020204020204" pitchFamily="34" charset="-122"/>
                <a:ea typeface="Microsoft YaHei" panose="020B0503020204020204" pitchFamily="34"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灯片编号占位符 6"/>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9" name="图形 8"/>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0"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5"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50864" y="1134776"/>
            <a:ext cx="5243657"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249383" y="1671205"/>
            <a:ext cx="5545138" cy="465046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p:cNvSpPr>
            <a:spLocks noGrp="1"/>
          </p:cNvSpPr>
          <p:nvPr>
            <p:ph type="body" sz="quarter" idx="3"/>
          </p:nvPr>
        </p:nvSpPr>
        <p:spPr>
          <a:xfrm>
            <a:off x="6096000" y="1134776"/>
            <a:ext cx="5545138" cy="47263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096000" y="1671205"/>
            <a:ext cx="5545138" cy="465046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9" name="灯片编号占位符 8"/>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11" name="图形 1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12" name="页脚占位符 4"/>
          <p:cNvSpPr>
            <a:spLocks noGrp="1"/>
          </p:cNvSpPr>
          <p:nvPr>
            <p:ph type="ftr" sz="quarter" idx="14"/>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7"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
        <p:nvSpPr>
          <p:cNvPr id="8" name="标题 1"/>
          <p:cNvSpPr>
            <a:spLocks noGrp="1"/>
          </p:cNvSpPr>
          <p:nvPr>
            <p:ph type="title"/>
          </p:nvPr>
        </p:nvSpPr>
        <p:spPr>
          <a:xfrm>
            <a:off x="550863" y="417368"/>
            <a:ext cx="11090275" cy="539750"/>
          </a:xfrm>
        </p:spPr>
        <p:txBody>
          <a:bodyPr/>
          <a:lstStyle/>
          <a:p>
            <a:r>
              <a:rPr lang="zh-CN" altLang="en-US"/>
              <a:t>单击此处编辑母版标题样式</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5" name="灯片编号占位符 4"/>
          <p:cNvSpPr>
            <a:spLocks noGrp="1"/>
          </p:cNvSpPr>
          <p:nvPr>
            <p:ph type="sldNum" sz="quarter" idx="12"/>
          </p:nvPr>
        </p:nvSpPr>
        <p:spPr/>
        <p:txBody>
          <a:bodyPr/>
          <a:lstStyle/>
          <a:p>
            <a:fld id="{6B1E90FA-010E-4C46-B711-1379CBB63BB2}" type="slidenum">
              <a:rPr lang="zh-CN" altLang="en-US" smtClean="0"/>
              <a:t>‹#›</a:t>
            </a:fld>
            <a:endParaRPr lang="zh-CN" altLang="en-US"/>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8"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3"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B1E90FA-010E-4C46-B711-1379CBB63BB2}" type="slidenum">
              <a:rPr lang="zh-CN" altLang="en-US" smtClean="0"/>
              <a:t>‹#›</a:t>
            </a:fld>
            <a:endParaRPr lang="zh-CN" altLang="en-US" dirty="0"/>
          </a:p>
        </p:txBody>
      </p:sp>
      <p:pic>
        <p:nvPicPr>
          <p:cNvPr id="7" name="图形 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0901138" y="536326"/>
            <a:ext cx="740000" cy="360000"/>
          </a:xfrm>
          <a:prstGeom prst="rect">
            <a:avLst/>
          </a:prstGeom>
        </p:spPr>
      </p:pic>
      <p:sp>
        <p:nvSpPr>
          <p:cNvPr id="6"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姓名</a:t>
            </a:r>
            <a:endParaRPr lang="zh-CN" altLang="en-US" dirty="0"/>
          </a:p>
        </p:txBody>
      </p:sp>
      <p:sp>
        <p:nvSpPr>
          <p:cNvPr id="2" name="页脚占位符 4"/>
          <p:cNvSpPr txBox="1"/>
          <p:nvPr userDrawn="1"/>
        </p:nvSpPr>
        <p:spPr>
          <a:xfrm>
            <a:off x="550863" y="6446982"/>
            <a:ext cx="769937" cy="23004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latin typeface="Microsoft YaHei" panose="020B0503020204020204" pitchFamily="34" charset="-122"/>
                <a:ea typeface="Microsoft YaHei" panose="020B0503020204020204" pitchFamily="34" charset="-122"/>
              </a:rPr>
              <a:t>汇报人：</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50863" y="2424254"/>
            <a:ext cx="11090275" cy="2387600"/>
          </a:xfrm>
        </p:spPr>
        <p:txBody>
          <a:bodyPr anchor="t">
            <a:normAutofit/>
          </a:bodyPr>
          <a:lstStyle>
            <a:lvl1pPr algn="l">
              <a:defRPr sz="4800" spc="200" baseline="0"/>
            </a:lvl1pPr>
          </a:lstStyle>
          <a:p>
            <a:r>
              <a:rPr lang="en-US" altLang="zh-CN" dirty="0"/>
              <a:t>THANK YOU</a:t>
            </a:r>
            <a:r>
              <a:rPr lang="zh-CN" altLang="en-US" dirty="0"/>
              <a:t>！</a:t>
            </a:r>
            <a:r>
              <a:rPr lang="en-US" altLang="zh-CN" dirty="0"/>
              <a:t>/ Q&amp;A</a:t>
            </a:r>
            <a:endParaRPr lang="zh-CN" altLang="en-US" dirty="0"/>
          </a:p>
        </p:txBody>
      </p:sp>
      <p:pic>
        <p:nvPicPr>
          <p:cNvPr id="4" name="图形 3"/>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43223" y="516006"/>
            <a:ext cx="1480000" cy="720000"/>
          </a:xfrm>
          <a:prstGeom prst="rect">
            <a:avLst/>
          </a:prstGeom>
        </p:spPr>
      </p:pic>
      <p:sp>
        <p:nvSpPr>
          <p:cNvPr id="7" name="矩形 6"/>
          <p:cNvSpPr/>
          <p:nvPr userDrawn="1"/>
        </p:nvSpPr>
        <p:spPr>
          <a:xfrm>
            <a:off x="7655524" y="751840"/>
            <a:ext cx="3985614"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10" name="文本框 9"/>
          <p:cNvSpPr txBox="1"/>
          <p:nvPr userDrawn="1"/>
        </p:nvSpPr>
        <p:spPr>
          <a:xfrm>
            <a:off x="550864" y="5544106"/>
            <a:ext cx="8260627" cy="769441"/>
          </a:xfrm>
          <a:prstGeom prst="rect">
            <a:avLst/>
          </a:prstGeom>
          <a:noFill/>
        </p:spPr>
        <p:txBody>
          <a:bodyPr wrap="square" rtlCol="0">
            <a:spAutoFit/>
          </a:bodyPr>
          <a:lstStyle/>
          <a:p>
            <a:pPr eaLnBrk="0" latinLnBrk="0"/>
            <a:r>
              <a:rPr lang="en-US" altLang="zh-CN" sz="1100" dirty="0">
                <a:solidFill>
                  <a:schemeClr val="accent3"/>
                </a:solidFill>
              </a:rPr>
              <a:t>This presentation contains confidential, proprietary and/or legally privileged information.  None of the material may be disclosed, distributed, printed, or copied without the authorization of XDD Textile Company Limited.  Unauthorized use of this presentation, in whole or in part, may result in legal action.  Requests for use of this material may be directed to: Enterprise Management Office, XDD Textile Company Limited, No.1A, Street 6A , VSIP, Tinh Phong Commune, Son Tinh District, Quang Ngai Province, Viet Nam.</a:t>
            </a:r>
            <a:endParaRPr lang="zh-CN" altLang="en-US" sz="1100" dirty="0">
              <a:solidFill>
                <a:schemeClr val="accent3"/>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50863" y="417368"/>
            <a:ext cx="11090275" cy="539750"/>
          </a:xfrm>
          <a:prstGeom prst="rect">
            <a:avLst/>
          </a:prstGeom>
        </p:spPr>
        <p:txBody>
          <a:bodyPr vert="horz" lIns="91440" tIns="45720" rIns="91440" bIns="45720" rtlCol="0" anchor="ctr">
            <a:noAutofit/>
          </a:bodyPr>
          <a:lstStyle/>
          <a:p>
            <a:r>
              <a:rPr lang="zh-CN" altLang="en-US" dirty="0"/>
              <a:t>单击此处编辑母版标题样式</a:t>
            </a:r>
          </a:p>
        </p:txBody>
      </p:sp>
      <p:sp>
        <p:nvSpPr>
          <p:cNvPr id="3" name="文本占位符 2"/>
          <p:cNvSpPr>
            <a:spLocks noGrp="1"/>
          </p:cNvSpPr>
          <p:nvPr>
            <p:ph type="body" idx="1"/>
          </p:nvPr>
        </p:nvSpPr>
        <p:spPr>
          <a:xfrm>
            <a:off x="249382" y="1233488"/>
            <a:ext cx="11391755" cy="5075237"/>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3"/>
          </p:nvPr>
        </p:nvSpPr>
        <p:spPr>
          <a:xfrm>
            <a:off x="1308100" y="6446982"/>
            <a:ext cx="4114800" cy="230043"/>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r>
              <a:rPr lang="zh-CN" altLang="en-US"/>
              <a:t>姓名</a:t>
            </a:r>
            <a:endParaRPr lang="zh-CN" altLang="en-US" dirty="0"/>
          </a:p>
        </p:txBody>
      </p:sp>
      <p:sp>
        <p:nvSpPr>
          <p:cNvPr id="6" name="灯片编号占位符 5"/>
          <p:cNvSpPr>
            <a:spLocks noGrp="1"/>
          </p:cNvSpPr>
          <p:nvPr>
            <p:ph type="sldNum" sz="quarter" idx="4"/>
          </p:nvPr>
        </p:nvSpPr>
        <p:spPr>
          <a:xfrm>
            <a:off x="8981065" y="6420573"/>
            <a:ext cx="2743200" cy="230043"/>
          </a:xfrm>
          <a:prstGeom prst="rect">
            <a:avLst/>
          </a:prstGeom>
        </p:spPr>
        <p:txBody>
          <a:bodyPr vert="horz" lIns="91440" tIns="45720" rIns="91440" bIns="45720" rtlCol="0" anchor="ctr"/>
          <a:lstStyle>
            <a:lvl1pPr algn="r">
              <a:defRPr sz="2000" b="1">
                <a:solidFill>
                  <a:schemeClr val="accent5"/>
                </a:solidFill>
                <a:latin typeface="Microsoft YaHei" panose="020B0503020204020204" pitchFamily="34" charset="-122"/>
                <a:ea typeface="Microsoft YaHei" panose="020B0503020204020204" pitchFamily="34" charset="-122"/>
              </a:defRPr>
            </a:lvl1pPr>
          </a:lstStyle>
          <a:p>
            <a:fld id="{6B1E90FA-010E-4C46-B711-1379CBB63BB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Lst>
  <p:hf hdr="0" dt="0"/>
  <p:txStyles>
    <p:titleStyle>
      <a:lvl1pPr algn="l" defTabSz="914400" rtl="0" eaLnBrk="1" latinLnBrk="0" hangingPunct="1">
        <a:lnSpc>
          <a:spcPct val="120000"/>
        </a:lnSpc>
        <a:spcBef>
          <a:spcPct val="0"/>
        </a:spcBef>
        <a:buNone/>
        <a:defRPr sz="2800" b="1"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2000" b="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800" kern="1200">
          <a:solidFill>
            <a:schemeClr val="tx1"/>
          </a:solidFill>
          <a:latin typeface="Microsoft YaHei" panose="020B0503020204020204" pitchFamily="34" charset="-122"/>
          <a:ea typeface="Microsoft YaHei" panose="020B0503020204020204" pitchFamily="34" charset="-122"/>
          <a:cs typeface="+mn-cs"/>
        </a:defRPr>
      </a:lvl2pPr>
      <a:lvl3pPr marL="1200150" indent="-28575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120000"/>
        </a:lnSpc>
        <a:spcBef>
          <a:spcPts val="0"/>
        </a:spcBef>
        <a:spcAft>
          <a:spcPts val="1000"/>
        </a:spcAft>
        <a:buClr>
          <a:schemeClr val="accent3"/>
        </a:buClr>
        <a:buFont typeface="Wingdings" panose="05000000000000000000" pitchFamily="2" charset="2"/>
        <a:buChar char="l"/>
        <a:defRPr sz="1700" kern="1200">
          <a:solidFill>
            <a:schemeClr val="tx1"/>
          </a:solidFill>
          <a:latin typeface="Microsoft YaHei" panose="020B0503020204020204" pitchFamily="34" charset="-122"/>
          <a:ea typeface="Microsoft YaHei"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icrosoft YaHei" panose="020B0503020204020204" pitchFamily="34" charset="-122"/>
          <a:ea typeface="Microsoft YaHei" panose="020B0503020204020204" pitchFamily="34" charset="-122"/>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0.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610138"/>
            <a:ext cx="11090275" cy="2325656"/>
          </a:xfrm>
        </p:spPr>
        <p:txBody>
          <a:bodyPr/>
          <a:lstStyle/>
          <a:p>
            <a:r>
              <a:rPr lang="en-US" altLang="zh-CN" dirty="0" err="1">
                <a:latin typeface="Times New Roman" panose="02020603050405020304" pitchFamily="18" charset="0"/>
                <a:cs typeface="Times New Roman" panose="02020603050405020304" pitchFamily="18" charset="0"/>
              </a:rPr>
              <a:t>Báo</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cáo</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đánh</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giá</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năng</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lực</a:t>
            </a:r>
            <a:r>
              <a:rPr lang="en-US" altLang="zh-CN" dirty="0">
                <a:latin typeface="Times New Roman" panose="02020603050405020304" pitchFamily="18" charset="0"/>
                <a:cs typeface="Times New Roman" panose="02020603050405020304" pitchFamily="18" charset="0"/>
              </a:rPr>
              <a:t> MT-OT</a:t>
            </a:r>
            <a:endParaRPr lang="zh-CN" altLang="en-US" dirty="0">
              <a:latin typeface="Times New Roman" panose="02020603050405020304" pitchFamily="18" charset="0"/>
              <a:cs typeface="Times New Roman" panose="02020603050405020304" pitchFamily="18" charset="0"/>
            </a:endParaRPr>
          </a:p>
        </p:txBody>
      </p:sp>
      <p:sp>
        <p:nvSpPr>
          <p:cNvPr id="3" name="副标题 2"/>
          <p:cNvSpPr>
            <a:spLocks noGrp="1"/>
          </p:cNvSpPr>
          <p:nvPr>
            <p:ph type="subTitle" idx="1"/>
          </p:nvPr>
        </p:nvSpPr>
        <p:spPr>
          <a:xfrm>
            <a:off x="550863" y="5084763"/>
            <a:ext cx="7335837" cy="1216278"/>
          </a:xfrm>
        </p:spPr>
        <p:txBody>
          <a:bodyPr/>
          <a:lstStyle/>
          <a:p>
            <a:r>
              <a:rPr lang="en-US" altLang="zh-CN" dirty="0">
                <a:latin typeface="+mn-lt"/>
                <a:cs typeface="Times New Roman" panose="02020603050405020304" pitchFamily="18" charset="0"/>
              </a:rPr>
              <a:t>Họ và tên - </a:t>
            </a:r>
            <a:r>
              <a:rPr lang="zh-CN" altLang="en-US" dirty="0">
                <a:latin typeface="+mn-lt"/>
                <a:cs typeface="Times New Roman" panose="02020603050405020304" pitchFamily="18" charset="0"/>
              </a:rPr>
              <a:t>姓名</a:t>
            </a:r>
            <a:r>
              <a:rPr lang="zh-CN" altLang="en-US" dirty="0" smtClean="0">
                <a:latin typeface="+mn-lt"/>
                <a:cs typeface="Times New Roman" panose="02020603050405020304" pitchFamily="18" charset="0"/>
              </a:rPr>
              <a:t>：陈软垂玲</a:t>
            </a:r>
            <a:endParaRPr lang="zh-CN" altLang="en-US" dirty="0">
              <a:latin typeface="+mn-lt"/>
              <a:cs typeface="Times New Roman" panose="02020603050405020304" pitchFamily="18" charset="0"/>
            </a:endParaRPr>
          </a:p>
        </p:txBody>
      </p:sp>
      <p:sp>
        <p:nvSpPr>
          <p:cNvPr id="4" name="文本占位符 3"/>
          <p:cNvSpPr>
            <a:spLocks noGrp="1"/>
          </p:cNvSpPr>
          <p:nvPr>
            <p:ph type="body" sz="quarter" idx="13"/>
          </p:nvPr>
        </p:nvSpPr>
        <p:spPr/>
        <p:txBody>
          <a:bodyPr/>
          <a:lstStyle/>
          <a:p>
            <a:r>
              <a:rPr lang="en-US" altLang="zh-CN" dirty="0"/>
              <a:t>03/2026</a:t>
            </a:r>
          </a:p>
        </p:txBody>
      </p:sp>
      <p:sp>
        <p:nvSpPr>
          <p:cNvPr id="5" name="文本占位符 4"/>
          <p:cNvSpPr>
            <a:spLocks noGrp="1"/>
          </p:cNvSpPr>
          <p:nvPr>
            <p:ph type="body" sz="quarter" idx="14"/>
          </p:nvPr>
        </p:nvSpPr>
        <p:spPr/>
        <p:txBody>
          <a:bodyPr/>
          <a:lstStyle/>
          <a:p>
            <a:r>
              <a:rPr lang="en-US" altLang="zh-CN">
                <a:sym typeface="+mn-ea"/>
              </a:rPr>
              <a:t>MT-OT</a:t>
            </a:r>
            <a:r>
              <a:rPr>
                <a:sym typeface="+mn-ea"/>
              </a:rPr>
              <a:t>能力评估报告</a:t>
            </a:r>
            <a:r>
              <a:rPr lang="en-US" altLang="zh-CN">
                <a:sym typeface="+mn-ea"/>
              </a:rPr>
              <a:t/>
            </a:r>
            <a:br>
              <a:rPr lang="en-US" altLang="zh-CN">
                <a:sym typeface="+mn-ea"/>
              </a:rPr>
            </a:br>
            <a:endParaRPr lang="en-US" altLang="zh-C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Times New Roman" panose="02020603050405020304" pitchFamily="18" charset="0"/>
                <a:cs typeface="Times New Roman" panose="02020603050405020304" pitchFamily="18" charset="0"/>
              </a:rPr>
              <a:t>目录</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Mục</a:t>
            </a: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lục</a:t>
            </a:r>
            <a:r>
              <a:rPr lang="en-US" altLang="zh-CN" dirty="0">
                <a:latin typeface="Times New Roman" panose="02020603050405020304" pitchFamily="18" charset="0"/>
                <a:cs typeface="Times New Roman" panose="02020603050405020304" pitchFamily="18" charset="0"/>
              </a:rPr>
              <a:t>.</a:t>
            </a:r>
            <a:endParaRPr lang="zh-CN" altLang="en-US" dirty="0"/>
          </a:p>
        </p:txBody>
      </p:sp>
      <p:sp>
        <p:nvSpPr>
          <p:cNvPr id="3" name="文本占位符 2"/>
          <p:cNvSpPr>
            <a:spLocks noGrp="1"/>
          </p:cNvSpPr>
          <p:nvPr>
            <p:ph type="body" sz="quarter" idx="16"/>
          </p:nvPr>
        </p:nvSpPr>
        <p:spPr/>
        <p:txBody>
          <a:bodyPr/>
          <a:lstStyle/>
          <a:p>
            <a:pPr>
              <a:lnSpc>
                <a:spcPct val="140000"/>
              </a:lnSpc>
              <a:spcBef>
                <a:spcPts val="0"/>
              </a:spcBef>
              <a:spcAft>
                <a:spcPts val="1000"/>
              </a:spcAft>
            </a:pPr>
            <a:r>
              <a:rPr lang="en-US" altLang="zh-CN" sz="2000" dirty="0">
                <a:latin typeface="Times New Roman" panose="02020603050405020304" pitchFamily="18" charset="0"/>
                <a:cs typeface="Times New Roman" panose="02020603050405020304" pitchFamily="18" charset="0"/>
                <a:sym typeface="+mn-ea"/>
              </a:rPr>
              <a:t>Tóm tắt công việc và học tập - </a:t>
            </a:r>
            <a:r>
              <a:rPr lang="zh-CN" altLang="en-US" sz="2000" dirty="0" err="1">
                <a:latin typeface="Times New Roman" panose="02020603050405020304" pitchFamily="18" charset="0"/>
                <a:cs typeface="Times New Roman" panose="02020603050405020304" pitchFamily="18" charset="0"/>
                <a:sym typeface="+mn-ea"/>
              </a:rPr>
              <a:t>工作与学习总结</a:t>
            </a:r>
            <a:endParaRPr lang="zh-CN" altLang="en-US" sz="2000" dirty="0" err="1">
              <a:latin typeface="Times New Roman" panose="02020603050405020304" pitchFamily="18" charset="0"/>
              <a:cs typeface="Times New Roman" panose="02020603050405020304" pitchFamily="18" charset="0"/>
            </a:endParaRPr>
          </a:p>
          <a:p>
            <a:pPr>
              <a:lnSpc>
                <a:spcPct val="140000"/>
              </a:lnSpc>
              <a:spcBef>
                <a:spcPts val="0"/>
              </a:spcBef>
              <a:spcAft>
                <a:spcPts val="1000"/>
              </a:spcAft>
            </a:pPr>
            <a:r>
              <a:rPr lang="en-US" altLang="zh-CN" sz="2000" dirty="0" err="1">
                <a:latin typeface="Times New Roman" panose="02020603050405020304" pitchFamily="18" charset="0"/>
                <a:cs typeface="Times New Roman" panose="02020603050405020304" pitchFamily="18" charset="0"/>
                <a:sym typeface="+mn-ea"/>
              </a:rPr>
              <a:t>Những thành tựu đạt được trong công việc và học tập -</a:t>
            </a:r>
            <a:r>
              <a:rPr lang="zh-CN" altLang="en-US" sz="2000" dirty="0" err="1">
                <a:latin typeface="Times New Roman" panose="02020603050405020304" pitchFamily="18" charset="0"/>
                <a:cs typeface="Times New Roman" panose="02020603050405020304" pitchFamily="18" charset="0"/>
                <a:sym typeface="+mn-ea"/>
              </a:rPr>
              <a:t>工作和学习中取得的成就</a:t>
            </a:r>
          </a:p>
          <a:p>
            <a:pPr>
              <a:lnSpc>
                <a:spcPct val="140000"/>
              </a:lnSpc>
              <a:spcBef>
                <a:spcPts val="0"/>
              </a:spcBef>
              <a:spcAft>
                <a:spcPts val="1000"/>
              </a:spcAft>
            </a:pPr>
            <a:r>
              <a:rPr lang="en-US" altLang="zh-CN" sz="2000" dirty="0">
                <a:latin typeface="Times New Roman" panose="02020603050405020304" pitchFamily="18" charset="0"/>
                <a:cs typeface="Times New Roman" panose="02020603050405020304" pitchFamily="18" charset="0"/>
                <a:sym typeface="+mn-ea"/>
              </a:rPr>
              <a:t>Những thử thách và bài học đạt được -</a:t>
            </a:r>
            <a:r>
              <a:rPr lang="zh-CN" altLang="en-US" sz="2000" dirty="0">
                <a:latin typeface="Times New Roman" panose="02020603050405020304" pitchFamily="18" charset="0"/>
                <a:cs typeface="Times New Roman" panose="02020603050405020304" pitchFamily="18" charset="0"/>
                <a:sym typeface="+mn-ea"/>
              </a:rPr>
              <a:t>面临的挑战与获得的经验教训</a:t>
            </a:r>
          </a:p>
          <a:p>
            <a:pPr>
              <a:lnSpc>
                <a:spcPct val="140000"/>
              </a:lnSpc>
              <a:spcBef>
                <a:spcPts val="0"/>
              </a:spcBef>
              <a:spcAft>
                <a:spcPts val="1000"/>
              </a:spcAft>
            </a:pPr>
            <a:r>
              <a:rPr lang="en-US" altLang="zh-CN" sz="2000" dirty="0" err="1">
                <a:latin typeface="Times New Roman" panose="02020603050405020304" pitchFamily="18" charset="0"/>
                <a:cs typeface="Times New Roman" panose="02020603050405020304" pitchFamily="18" charset="0"/>
                <a:sym typeface="+mn-ea"/>
              </a:rPr>
              <a:t>Tự đánh giá bản thân - </a:t>
            </a:r>
            <a:r>
              <a:rPr lang="zh-CN" altLang="en-US" sz="2000" dirty="0" err="1">
                <a:latin typeface="Times New Roman" panose="02020603050405020304" pitchFamily="18" charset="0"/>
                <a:cs typeface="Times New Roman" panose="02020603050405020304" pitchFamily="18" charset="0"/>
                <a:sym typeface="+mn-ea"/>
              </a:rPr>
              <a:t>个人自我评价</a:t>
            </a:r>
            <a:endParaRPr lang="zh-CN" altLang="en-US" sz="2000" dirty="0" err="1">
              <a:latin typeface="Times New Roman" panose="02020603050405020304" pitchFamily="18" charset="0"/>
              <a:cs typeface="Times New Roman" panose="02020603050405020304" pitchFamily="18" charset="0"/>
            </a:endParaRPr>
          </a:p>
          <a:p>
            <a:pPr>
              <a:lnSpc>
                <a:spcPct val="140000"/>
              </a:lnSpc>
              <a:spcBef>
                <a:spcPts val="0"/>
              </a:spcBef>
              <a:spcAft>
                <a:spcPts val="1000"/>
              </a:spcAft>
            </a:pPr>
            <a:r>
              <a:rPr lang="en-US" altLang="zh-CN" sz="2000" dirty="0">
                <a:latin typeface="Times New Roman" panose="02020603050405020304" pitchFamily="18" charset="0"/>
                <a:cs typeface="Times New Roman" panose="02020603050405020304" pitchFamily="18" charset="0"/>
                <a:sym typeface="+mn-ea"/>
              </a:rPr>
              <a:t>Sáng tạo và đề xuất - </a:t>
            </a:r>
            <a:r>
              <a:rPr lang="zh-CN" altLang="en-US" sz="2000" dirty="0">
                <a:latin typeface="Times New Roman" panose="02020603050405020304" pitchFamily="18" charset="0"/>
                <a:cs typeface="Times New Roman" panose="02020603050405020304" pitchFamily="18" charset="0"/>
                <a:sym typeface="+mn-ea"/>
              </a:rPr>
              <a:t>创新与改进建议</a:t>
            </a:r>
          </a:p>
          <a:p>
            <a:pPr>
              <a:lnSpc>
                <a:spcPct val="140000"/>
              </a:lnSpc>
              <a:spcBef>
                <a:spcPts val="0"/>
              </a:spcBef>
              <a:spcAft>
                <a:spcPts val="1000"/>
              </a:spcAft>
            </a:pPr>
            <a:r>
              <a:rPr lang="en-US" altLang="zh-CN" sz="2000" dirty="0">
                <a:latin typeface="Times New Roman" panose="02020603050405020304" pitchFamily="18" charset="0"/>
                <a:cs typeface="Times New Roman" panose="02020603050405020304" pitchFamily="18" charset="0"/>
                <a:sym typeface="+mn-ea"/>
              </a:rPr>
              <a:t>Kế hoạch làm việc tiếp theo -</a:t>
            </a:r>
            <a:r>
              <a:rPr lang="zh-CN" altLang="en-US" sz="2000" dirty="0">
                <a:latin typeface="Times New Roman" panose="02020603050405020304" pitchFamily="18" charset="0"/>
                <a:cs typeface="Times New Roman" panose="02020603050405020304" pitchFamily="18" charset="0"/>
                <a:sym typeface="+mn-ea"/>
              </a:rPr>
              <a:t>下一步工作计划</a:t>
            </a:r>
            <a:r>
              <a:rPr lang="en-US" altLang="zh-CN" sz="2000" dirty="0">
                <a:latin typeface="Times New Roman" panose="02020603050405020304" pitchFamily="18" charset="0"/>
                <a:cs typeface="Times New Roman" panose="02020603050405020304" pitchFamily="18" charset="0"/>
                <a:sym typeface="+mn-ea"/>
              </a:rPr>
              <a:t> </a:t>
            </a:r>
            <a:endParaRPr lang="zh-CN" altLang="en-US" sz="2000" dirty="0" err="1">
              <a:latin typeface="Times New Roman" panose="02020603050405020304" pitchFamily="18" charset="0"/>
              <a:cs typeface="Times New Roman" panose="02020603050405020304" pitchFamily="18" charset="0"/>
            </a:endParaRPr>
          </a:p>
          <a:p>
            <a:pPr>
              <a:lnSpc>
                <a:spcPct val="140000"/>
              </a:lnSpc>
              <a:spcBef>
                <a:spcPts val="0"/>
              </a:spcBef>
              <a:spcAft>
                <a:spcPts val="1000"/>
              </a:spcAft>
            </a:pPr>
            <a:r>
              <a:rPr lang="en-US" altLang="zh-CN" sz="2000" dirty="0">
                <a:latin typeface="Times New Roman" panose="02020603050405020304" pitchFamily="18" charset="0"/>
                <a:cs typeface="Times New Roman" panose="02020603050405020304" pitchFamily="18" charset="0"/>
                <a:sym typeface="+mn-ea"/>
              </a:rPr>
              <a:t>Bộ phận đánh giá nhận xét - </a:t>
            </a:r>
            <a:r>
              <a:rPr lang="zh-CN" altLang="en-US" sz="2000" dirty="0">
                <a:latin typeface="Times New Roman" panose="02020603050405020304" pitchFamily="18" charset="0"/>
                <a:cs typeface="Times New Roman" panose="02020603050405020304" pitchFamily="18" charset="0"/>
                <a:sym typeface="+mn-ea"/>
              </a:rPr>
              <a:t>部门评价</a:t>
            </a:r>
            <a:endParaRPr lang="en-US" altLang="zh-CN" sz="2000" dirty="0">
              <a:latin typeface="Times New Roman" panose="02020603050405020304" pitchFamily="18" charset="0"/>
              <a:cs typeface="Times New Roman" panose="02020603050405020304" pitchFamily="18" charset="0"/>
              <a:sym typeface="+mn-ea"/>
            </a:endParaRPr>
          </a:p>
          <a:p>
            <a:pPr>
              <a:lnSpc>
                <a:spcPct val="140000"/>
              </a:lnSpc>
              <a:spcBef>
                <a:spcPts val="0"/>
              </a:spcBef>
              <a:spcAft>
                <a:spcPts val="1000"/>
              </a:spcAft>
            </a:pPr>
            <a:endParaRPr lang="zh-CN" altLang="en-US" sz="2000" dirty="0">
              <a:latin typeface="Times New Roman" panose="02020603050405020304" pitchFamily="18" charset="0"/>
              <a:cs typeface="Times New Roman" panose="02020603050405020304" pitchFamily="18" charset="0"/>
              <a:sym typeface="+mn-ea"/>
            </a:endParaRPr>
          </a:p>
        </p:txBody>
      </p:sp>
      <p:sp>
        <p:nvSpPr>
          <p:cNvPr id="4" name="文本占位符 3"/>
          <p:cNvSpPr>
            <a:spLocks noGrp="1"/>
          </p:cNvSpPr>
          <p:nvPr>
            <p:ph type="body" sz="quarter" idx="15"/>
          </p:nvPr>
        </p:nvSpPr>
        <p:spPr/>
        <p:txBody>
          <a:bodyPr/>
          <a:lstStyle/>
          <a:p>
            <a:r>
              <a:rPr lang="en-US" altLang="zh-CN"/>
              <a:t>1.</a:t>
            </a:r>
          </a:p>
          <a:p>
            <a:r>
              <a:rPr lang="en-US" altLang="zh-CN"/>
              <a:t>2.</a:t>
            </a:r>
          </a:p>
          <a:p>
            <a:r>
              <a:rPr lang="en-US" altLang="zh-CN"/>
              <a:t>3.</a:t>
            </a:r>
          </a:p>
          <a:p>
            <a:r>
              <a:rPr lang="en-US" altLang="zh-CN"/>
              <a:t>4.</a:t>
            </a:r>
          </a:p>
          <a:p>
            <a:r>
              <a:rPr lang="en-US" altLang="zh-CN"/>
              <a:t>5.</a:t>
            </a:r>
          </a:p>
          <a:p>
            <a:r>
              <a:rPr lang="en-US" altLang="zh-CN"/>
              <a:t>6.</a:t>
            </a:r>
          </a:p>
          <a:p>
            <a:r>
              <a:rPr lang="en-US" altLang="zh-CN"/>
              <a:t>7.</a:t>
            </a:r>
          </a:p>
        </p:txBody>
      </p:sp>
      <p:sp>
        <p:nvSpPr>
          <p:cNvPr id="5" name="灯片编号占位符 4"/>
          <p:cNvSpPr>
            <a:spLocks noGrp="1"/>
          </p:cNvSpPr>
          <p:nvPr>
            <p:ph type="sldNum" sz="quarter" idx="4"/>
          </p:nvPr>
        </p:nvSpPr>
        <p:spPr>
          <a:xfrm>
            <a:off x="8981065" y="6420573"/>
            <a:ext cx="2743200" cy="230043"/>
          </a:xfrm>
        </p:spPr>
        <p:txBody>
          <a:bodyPr/>
          <a:lstStyle/>
          <a:p>
            <a:fld id="{6B1E90FA-010E-4C46-B711-1379CBB63BB2}" type="slidenum">
              <a:rPr lang="zh-CN" altLang="en-US" smtClean="0"/>
              <a:t>1</a:t>
            </a:fld>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417368"/>
            <a:ext cx="11090275" cy="539750"/>
          </a:xfrm>
        </p:spPr>
        <p:txBody>
          <a:bodyPr/>
          <a:lstStyle/>
          <a:p>
            <a:r>
              <a:rPr lang="en-US" altLang="zh-CN" dirty="0"/>
              <a:t>1. Tóm tắt công việc và học tập - </a:t>
            </a:r>
            <a:r>
              <a:rPr lang="zh-CN" altLang="en-US" dirty="0" err="1">
                <a:latin typeface="Times New Roman" panose="02020603050405020304" pitchFamily="18" charset="0"/>
                <a:cs typeface="Times New Roman" panose="02020603050405020304" pitchFamily="18" charset="0"/>
              </a:rPr>
              <a:t>工作与学习总结</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2</a:t>
            </a:fld>
            <a:endParaRPr lang="zh-CN" altLang="en-US" dirty="0"/>
          </a:p>
        </p:txBody>
      </p:sp>
      <p:sp>
        <p:nvSpPr>
          <p:cNvPr id="3" name="文本框 2"/>
          <p:cNvSpPr txBox="1"/>
          <p:nvPr/>
        </p:nvSpPr>
        <p:spPr>
          <a:xfrm>
            <a:off x="705485" y="1042790"/>
            <a:ext cx="10781030" cy="5634235"/>
          </a:xfrm>
          <a:prstGeom prst="rect">
            <a:avLst/>
          </a:prstGeom>
          <a:noFill/>
        </p:spPr>
        <p:txBody>
          <a:bodyPr wrap="square" rtlCol="0">
            <a:spAutoFit/>
          </a:bodyPr>
          <a:lstStyle/>
          <a:p>
            <a:pPr>
              <a:lnSpc>
                <a:spcPct val="150000"/>
              </a:lnSpc>
              <a:spcAft>
                <a:spcPts val="1000"/>
              </a:spcAft>
              <a:buClr>
                <a:schemeClr val="accent3"/>
              </a:buClr>
            </a:pPr>
            <a:r>
              <a:rPr lang="en-US" altLang="en-US" sz="2000" dirty="0" err="1" smtClean="0">
                <a:latin typeface="FZKTPY01" panose="03000509000000000000" pitchFamily="65" charset="-122"/>
                <a:ea typeface="FZKTPY01" panose="03000509000000000000" pitchFamily="65" charset="-122"/>
              </a:rPr>
              <a:t>Những</a:t>
            </a:r>
            <a:r>
              <a:rPr lang="en-US" altLang="en-US" sz="2000" dirty="0" smtClean="0">
                <a:latin typeface="FZKTPY01" panose="03000509000000000000" pitchFamily="65" charset="-122"/>
                <a:ea typeface="FZKTPY01" panose="03000509000000000000" pitchFamily="65" charset="-122"/>
              </a:rPr>
              <a:t> </a:t>
            </a:r>
            <a:r>
              <a:rPr lang="en-US" altLang="en-US" sz="2000" dirty="0" err="1">
                <a:latin typeface="FZKTPY01" panose="03000509000000000000" pitchFamily="65" charset="-122"/>
                <a:ea typeface="FZKTPY01" panose="03000509000000000000" pitchFamily="65" charset="-122"/>
              </a:rPr>
              <a:t>nhiệm</a:t>
            </a:r>
            <a:r>
              <a:rPr lang="en-US" altLang="en-US" sz="2000" dirty="0">
                <a:latin typeface="FZKTPY01" panose="03000509000000000000" pitchFamily="65" charset="-122"/>
                <a:ea typeface="FZKTPY01" panose="03000509000000000000" pitchFamily="65" charset="-122"/>
              </a:rPr>
              <a:t> </a:t>
            </a:r>
            <a:r>
              <a:rPr lang="en-US" altLang="en-US" sz="2000" dirty="0" err="1" smtClean="0">
                <a:latin typeface="FZKTPY01" panose="03000509000000000000" pitchFamily="65" charset="-122"/>
                <a:ea typeface="FZKTPY01" panose="03000509000000000000" pitchFamily="65" charset="-122"/>
              </a:rPr>
              <a:t>vụ</a:t>
            </a:r>
            <a:r>
              <a:rPr lang="en-US" altLang="en-US" sz="2000" dirty="0" smtClean="0">
                <a:latin typeface="FZKTPY01" panose="03000509000000000000" pitchFamily="65" charset="-122"/>
                <a:ea typeface="FZKTPY01" panose="03000509000000000000" pitchFamily="65" charset="-122"/>
              </a:rPr>
              <a:t> </a:t>
            </a:r>
            <a:r>
              <a:rPr lang="en-US" altLang="en-US" sz="2000" dirty="0" err="1" smtClean="0">
                <a:latin typeface="FZKTPY01" panose="03000509000000000000" pitchFamily="65" charset="-122"/>
                <a:ea typeface="FZKTPY01" panose="03000509000000000000" pitchFamily="65" charset="-122"/>
              </a:rPr>
              <a:t>đã</a:t>
            </a:r>
            <a:r>
              <a:rPr lang="en-US" altLang="en-US" sz="2000" dirty="0" smtClean="0">
                <a:latin typeface="FZKTPY01" panose="03000509000000000000" pitchFamily="65" charset="-122"/>
                <a:ea typeface="FZKTPY01" panose="03000509000000000000" pitchFamily="65" charset="-122"/>
              </a:rPr>
              <a:t> </a:t>
            </a:r>
            <a:r>
              <a:rPr lang="en-US" altLang="en-US" sz="2000" dirty="0" err="1" smtClean="0">
                <a:latin typeface="FZKTPY01" panose="03000509000000000000" pitchFamily="65" charset="-122"/>
                <a:ea typeface="FZKTPY01" panose="03000509000000000000" pitchFamily="65" charset="-122"/>
              </a:rPr>
              <a:t>thực</a:t>
            </a:r>
            <a:r>
              <a:rPr lang="en-US" altLang="en-US" sz="2000" dirty="0" smtClean="0">
                <a:latin typeface="FZKTPY01" panose="03000509000000000000" pitchFamily="65" charset="-122"/>
                <a:ea typeface="FZKTPY01" panose="03000509000000000000" pitchFamily="65" charset="-122"/>
              </a:rPr>
              <a:t> </a:t>
            </a:r>
            <a:r>
              <a:rPr lang="en-US" altLang="en-US" sz="2000" dirty="0" err="1" smtClean="0">
                <a:latin typeface="FZKTPY01" panose="03000509000000000000" pitchFamily="65" charset="-122"/>
                <a:ea typeface="FZKTPY01" panose="03000509000000000000" pitchFamily="65" charset="-122"/>
              </a:rPr>
              <a:t>hiện</a:t>
            </a:r>
            <a:r>
              <a:rPr lang="zh-CN" altLang="en-US" sz="2000" dirty="0">
                <a:latin typeface="FZKTPY01" panose="03000509000000000000" pitchFamily="65" charset="-122"/>
                <a:ea typeface="FZKTPY01" panose="03000509000000000000" pitchFamily="65" charset="-122"/>
              </a:rPr>
              <a:t> </a:t>
            </a:r>
            <a:r>
              <a:rPr lang="en-US" altLang="zh-CN" sz="2000" dirty="0" smtClean="0">
                <a:latin typeface="FZKTPY01" panose="03000509000000000000" pitchFamily="65" charset="-122"/>
                <a:ea typeface="FZKTPY01" panose="03000509000000000000" pitchFamily="65" charset="-122"/>
              </a:rPr>
              <a:t>- </a:t>
            </a:r>
            <a:r>
              <a:rPr lang="zh-CN" altLang="en-US" sz="2000" dirty="0">
                <a:latin typeface="FZKTPY01" panose="03000509000000000000" pitchFamily="65" charset="-122"/>
                <a:ea typeface="FZKTPY01" panose="03000509000000000000" pitchFamily="65" charset="-122"/>
              </a:rPr>
              <a:t>已完成的工作任务</a:t>
            </a:r>
            <a:endParaRPr lang="en-US" altLang="en-US" sz="2000" dirty="0" smtClean="0">
              <a:latin typeface="FZKTPY01" panose="03000509000000000000" pitchFamily="65" charset="-122"/>
              <a:ea typeface="FZKTPY01" panose="03000509000000000000" pitchFamily="65" charset="-122"/>
            </a:endParaRPr>
          </a:p>
          <a:p>
            <a:pPr marL="342900" indent="-342900">
              <a:lnSpc>
                <a:spcPct val="150000"/>
              </a:lnSpc>
              <a:spcAft>
                <a:spcPts val="1000"/>
              </a:spcAft>
              <a:buClr>
                <a:schemeClr val="accent3"/>
              </a:buClr>
              <a:buFont typeface="Arial" panose="020B0604020202020204" pitchFamily="34" charset="0"/>
              <a:buChar char="•"/>
            </a:pPr>
            <a:r>
              <a:rPr lang="zh-CN" altLang="en-US" b="1" dirty="0">
                <a:latin typeface="FZKTPY01" panose="03000509000000000000" pitchFamily="65" charset="-122"/>
                <a:ea typeface="FZKTPY01" panose="03000509000000000000" pitchFamily="65" charset="-122"/>
              </a:rPr>
              <a:t>对于国内布料出口</a:t>
            </a:r>
            <a:r>
              <a:rPr lang="zh-CN" altLang="en-US" b="1" dirty="0" smtClean="0">
                <a:latin typeface="FZKTPY01" panose="03000509000000000000" pitchFamily="65" charset="-122"/>
                <a:ea typeface="FZKTPY01" panose="03000509000000000000" pitchFamily="65" charset="-122"/>
              </a:rPr>
              <a:t>业务</a:t>
            </a:r>
            <a:endParaRPr lang="en-US" altLang="zh-CN" b="1" dirty="0" smtClean="0">
              <a:latin typeface="FZKTPY01" panose="03000509000000000000" pitchFamily="65" charset="-122"/>
              <a:ea typeface="FZKTPY01" panose="03000509000000000000" pitchFamily="65" charset="-122"/>
            </a:endParaRPr>
          </a:p>
          <a:p>
            <a:pPr lvl="0">
              <a:lnSpc>
                <a:spcPct val="150000"/>
              </a:lnSpc>
            </a:pPr>
            <a:r>
              <a:rPr lang="en-US" altLang="zh-CN" dirty="0" smtClean="0">
                <a:latin typeface="FZKTPY01" panose="03000509000000000000" pitchFamily="65" charset="-122"/>
                <a:ea typeface="FZKTPY01" panose="03000509000000000000" pitchFamily="65" charset="-122"/>
              </a:rPr>
              <a:t>- </a:t>
            </a:r>
            <a:r>
              <a:rPr lang="zh-CN" altLang="en-US" dirty="0" smtClean="0">
                <a:latin typeface="FZKTPY01" panose="03000509000000000000" pitchFamily="65" charset="-122"/>
                <a:ea typeface="FZKTPY01" panose="03000509000000000000" pitchFamily="65" charset="-122"/>
              </a:rPr>
              <a:t>制</a:t>
            </a:r>
            <a:r>
              <a:rPr lang="zh-CN" altLang="en-US" dirty="0">
                <a:latin typeface="FZKTPY01" panose="03000509000000000000" pitchFamily="65" charset="-122"/>
                <a:ea typeface="FZKTPY01" panose="03000509000000000000" pitchFamily="65" charset="-122"/>
              </a:rPr>
              <a:t>作</a:t>
            </a:r>
            <a:r>
              <a:rPr lang="en-US" dirty="0">
                <a:latin typeface="FZKTPY01" panose="03000509000000000000" pitchFamily="65" charset="-122"/>
                <a:ea typeface="FZKTPY01" panose="03000509000000000000" pitchFamily="65" charset="-122"/>
              </a:rPr>
              <a:t> </a:t>
            </a:r>
            <a:r>
              <a:rPr lang="en-US" dirty="0" smtClean="0">
                <a:latin typeface="FZKTPY01" panose="03000509000000000000" pitchFamily="65" charset="-122"/>
                <a:ea typeface="FZKTPY01" panose="03000509000000000000" pitchFamily="65" charset="-122"/>
              </a:rPr>
              <a:t>Invoice</a:t>
            </a:r>
            <a:r>
              <a:rPr lang="zh-CN" altLang="en-US" dirty="0" smtClean="0">
                <a:latin typeface="FZKTPY01" panose="03000509000000000000" pitchFamily="65" charset="-122"/>
                <a:ea typeface="FZKTPY01" panose="03000509000000000000" pitchFamily="65" charset="-122"/>
              </a:rPr>
              <a:t>和</a:t>
            </a:r>
            <a:r>
              <a:rPr lang="en-US" dirty="0" smtClean="0">
                <a:latin typeface="FZKTPY01" panose="03000509000000000000" pitchFamily="65" charset="-122"/>
                <a:ea typeface="FZKTPY01" panose="03000509000000000000" pitchFamily="65" charset="-122"/>
              </a:rPr>
              <a:t> </a:t>
            </a:r>
            <a:r>
              <a:rPr lang="en-US" dirty="0">
                <a:latin typeface="FZKTPY01" panose="03000509000000000000" pitchFamily="65" charset="-122"/>
                <a:ea typeface="FZKTPY01" panose="03000509000000000000" pitchFamily="65" charset="-122"/>
              </a:rPr>
              <a:t>Packing </a:t>
            </a:r>
            <a:r>
              <a:rPr lang="en-US" dirty="0" smtClean="0">
                <a:latin typeface="FZKTPY01" panose="03000509000000000000" pitchFamily="65" charset="-122"/>
                <a:ea typeface="FZKTPY01" panose="03000509000000000000" pitchFamily="65" charset="-122"/>
              </a:rPr>
              <a:t>List</a:t>
            </a:r>
            <a:endParaRPr lang="en-US" dirty="0">
              <a:latin typeface="FZKTPY01" panose="03000509000000000000" pitchFamily="65" charset="-122"/>
              <a:ea typeface="FZKTPY01" panose="03000509000000000000" pitchFamily="65" charset="-122"/>
            </a:endParaRPr>
          </a:p>
          <a:p>
            <a:pPr>
              <a:lnSpc>
                <a:spcPct val="150000"/>
              </a:lnSpc>
            </a:pPr>
            <a:r>
              <a:rPr lang="en-US" altLang="zh-CN" dirty="0" smtClean="0">
                <a:latin typeface="FZKTPY01" panose="03000509000000000000" pitchFamily="65" charset="-122"/>
                <a:ea typeface="FZKTPY01" panose="03000509000000000000" pitchFamily="65" charset="-122"/>
              </a:rPr>
              <a:t>- </a:t>
            </a:r>
            <a:r>
              <a:rPr lang="zh-CN" altLang="en-US" dirty="0" smtClean="0">
                <a:latin typeface="FZKTPY01" panose="03000509000000000000" pitchFamily="65" charset="-122"/>
                <a:ea typeface="FZKTPY01" panose="03000509000000000000" pitchFamily="65" charset="-122"/>
              </a:rPr>
              <a:t>准</a:t>
            </a:r>
            <a:r>
              <a:rPr lang="zh-CN" altLang="en-US" dirty="0">
                <a:latin typeface="FZKTPY01" panose="03000509000000000000" pitchFamily="65" charset="-122"/>
                <a:ea typeface="FZKTPY01" panose="03000509000000000000" pitchFamily="65" charset="-122"/>
              </a:rPr>
              <a:t>备并进行出口报关申报</a:t>
            </a:r>
            <a:endParaRPr lang="en-US" altLang="zh-CN" b="1" dirty="0" smtClean="0">
              <a:latin typeface="FZKTPY01" panose="03000509000000000000" pitchFamily="65" charset="-122"/>
              <a:ea typeface="FZKTPY01" panose="03000509000000000000" pitchFamily="65" charset="-122"/>
            </a:endParaRPr>
          </a:p>
          <a:p>
            <a:pPr marL="342900" indent="-342900">
              <a:lnSpc>
                <a:spcPct val="150000"/>
              </a:lnSpc>
              <a:spcAft>
                <a:spcPts val="1000"/>
              </a:spcAft>
              <a:buClr>
                <a:schemeClr val="accent3"/>
              </a:buClr>
              <a:buFont typeface="Arial" panose="020B0604020202020204" pitchFamily="34" charset="0"/>
              <a:buChar char="•"/>
            </a:pPr>
            <a:r>
              <a:rPr lang="zh-CN" altLang="en-US" b="1" dirty="0">
                <a:latin typeface="FZKTPY01" panose="03000509000000000000" pitchFamily="65" charset="-122"/>
                <a:ea typeface="FZKTPY01" panose="03000509000000000000" pitchFamily="65" charset="-122"/>
              </a:rPr>
              <a:t>对于化学品进口业</a:t>
            </a:r>
            <a:r>
              <a:rPr lang="zh-CN" altLang="en-US" b="1" dirty="0" smtClean="0">
                <a:latin typeface="FZKTPY01" panose="03000509000000000000" pitchFamily="65" charset="-122"/>
                <a:ea typeface="FZKTPY01" panose="03000509000000000000" pitchFamily="65" charset="-122"/>
              </a:rPr>
              <a:t>务</a:t>
            </a:r>
            <a:endParaRPr lang="en-US" altLang="zh-CN" b="1" dirty="0" smtClean="0">
              <a:latin typeface="FZKTPY01" panose="03000509000000000000" pitchFamily="65" charset="-122"/>
              <a:ea typeface="FZKTPY01" panose="03000509000000000000" pitchFamily="65" charset="-122"/>
            </a:endParaRPr>
          </a:p>
          <a:p>
            <a:pPr lvl="0">
              <a:lnSpc>
                <a:spcPct val="150000"/>
              </a:lnSpc>
            </a:pPr>
            <a:r>
              <a:rPr lang="en-US" altLang="zh-CN" b="1" dirty="0" smtClean="0">
                <a:latin typeface="FZKTPY01" panose="03000509000000000000" pitchFamily="65" charset="-122"/>
                <a:ea typeface="FZKTPY01" panose="03000509000000000000" pitchFamily="65" charset="-122"/>
              </a:rPr>
              <a:t>- </a:t>
            </a:r>
            <a:r>
              <a:rPr lang="zh-CN" altLang="en-US" dirty="0" smtClean="0">
                <a:latin typeface="FZKTPY01" panose="03000509000000000000" pitchFamily="65" charset="-122"/>
                <a:ea typeface="FZKTPY01" panose="03000509000000000000" pitchFamily="65" charset="-122"/>
              </a:rPr>
              <a:t>接</a:t>
            </a:r>
            <a:r>
              <a:rPr lang="zh-CN" altLang="en-US" dirty="0">
                <a:latin typeface="FZKTPY01" panose="03000509000000000000" pitchFamily="65" charset="-122"/>
                <a:ea typeface="FZKTPY01" panose="03000509000000000000" pitchFamily="65" charset="-122"/>
              </a:rPr>
              <a:t>收、检查并核对进口单证资</a:t>
            </a:r>
            <a:r>
              <a:rPr lang="zh-CN" altLang="en-US" dirty="0" smtClean="0">
                <a:latin typeface="FZKTPY01" panose="03000509000000000000" pitchFamily="65" charset="-122"/>
                <a:ea typeface="FZKTPY01" panose="03000509000000000000" pitchFamily="65" charset="-122"/>
              </a:rPr>
              <a:t>料</a:t>
            </a:r>
            <a:endParaRPr lang="en-US" dirty="0">
              <a:latin typeface="FZKTPY01" panose="03000509000000000000" pitchFamily="65" charset="-122"/>
              <a:ea typeface="FZKTPY01" panose="03000509000000000000" pitchFamily="65" charset="-122"/>
            </a:endParaRPr>
          </a:p>
          <a:p>
            <a:pPr lvl="0">
              <a:lnSpc>
                <a:spcPct val="150000"/>
              </a:lnSpc>
            </a:pPr>
            <a:r>
              <a:rPr lang="en-US" altLang="zh-CN" dirty="0" smtClean="0">
                <a:latin typeface="FZKTPY01" panose="03000509000000000000" pitchFamily="65" charset="-122"/>
                <a:ea typeface="FZKTPY01" panose="03000509000000000000" pitchFamily="65" charset="-122"/>
              </a:rPr>
              <a:t>- </a:t>
            </a:r>
            <a:r>
              <a:rPr lang="zh-CN" altLang="en-US" dirty="0" smtClean="0">
                <a:latin typeface="FZKTPY01" panose="03000509000000000000" pitchFamily="65" charset="-122"/>
                <a:ea typeface="FZKTPY01" panose="03000509000000000000" pitchFamily="65" charset="-122"/>
              </a:rPr>
              <a:t>准</a:t>
            </a:r>
            <a:r>
              <a:rPr lang="zh-CN" altLang="en-US" dirty="0">
                <a:latin typeface="FZKTPY01" panose="03000509000000000000" pitchFamily="65" charset="-122"/>
                <a:ea typeface="FZKTPY01" panose="03000509000000000000" pitchFamily="65" charset="-122"/>
              </a:rPr>
              <a:t>备报关所需的文件资</a:t>
            </a:r>
            <a:r>
              <a:rPr lang="zh-CN" altLang="en-US" dirty="0" smtClean="0">
                <a:latin typeface="FZKTPY01" panose="03000509000000000000" pitchFamily="65" charset="-122"/>
                <a:ea typeface="FZKTPY01" panose="03000509000000000000" pitchFamily="65" charset="-122"/>
              </a:rPr>
              <a:t>料</a:t>
            </a:r>
            <a:endParaRPr lang="en-US" dirty="0">
              <a:latin typeface="FZKTPY01" panose="03000509000000000000" pitchFamily="65" charset="-122"/>
              <a:ea typeface="FZKTPY01" panose="03000509000000000000" pitchFamily="65" charset="-122"/>
            </a:endParaRPr>
          </a:p>
          <a:p>
            <a:pPr>
              <a:lnSpc>
                <a:spcPct val="150000"/>
              </a:lnSpc>
            </a:pPr>
            <a:r>
              <a:rPr lang="en-US" altLang="zh-CN" dirty="0" smtClean="0">
                <a:latin typeface="FZKTPY01" panose="03000509000000000000" pitchFamily="65" charset="-122"/>
                <a:ea typeface="FZKTPY01" panose="03000509000000000000" pitchFamily="65" charset="-122"/>
              </a:rPr>
              <a:t>- </a:t>
            </a:r>
            <a:r>
              <a:rPr lang="zh-CN" altLang="en-US" dirty="0" smtClean="0">
                <a:latin typeface="FZKTPY01" panose="03000509000000000000" pitchFamily="65" charset="-122"/>
                <a:ea typeface="FZKTPY01" panose="03000509000000000000" pitchFamily="65" charset="-122"/>
              </a:rPr>
              <a:t>进</a:t>
            </a:r>
            <a:r>
              <a:rPr lang="zh-CN" altLang="en-US" dirty="0">
                <a:latin typeface="FZKTPY01" panose="03000509000000000000" pitchFamily="65" charset="-122"/>
                <a:ea typeface="FZKTPY01" panose="03000509000000000000" pitchFamily="65" charset="-122"/>
              </a:rPr>
              <a:t>行报关申报并跟进通关流程，配合将货物提回公司仓库</a:t>
            </a:r>
            <a:endParaRPr lang="en-US" altLang="zh-CN" b="1" dirty="0" smtClean="0">
              <a:latin typeface="FZKTPY01" panose="03000509000000000000" pitchFamily="65" charset="-122"/>
              <a:ea typeface="FZKTPY01" panose="03000509000000000000" pitchFamily="65" charset="-122"/>
            </a:endParaRPr>
          </a:p>
          <a:p>
            <a:pPr marL="342900" indent="-342900">
              <a:lnSpc>
                <a:spcPct val="150000"/>
              </a:lnSpc>
              <a:spcAft>
                <a:spcPts val="1000"/>
              </a:spcAft>
              <a:buClr>
                <a:schemeClr val="accent3"/>
              </a:buClr>
              <a:buFont typeface="Arial" panose="020B0604020202020204" pitchFamily="34" charset="0"/>
              <a:buChar char="•"/>
            </a:pPr>
            <a:r>
              <a:rPr lang="zh-CN" altLang="en-US" b="1" dirty="0">
                <a:latin typeface="FZKTPY01" panose="03000509000000000000" pitchFamily="65" charset="-122"/>
                <a:ea typeface="FZKTPY01" panose="03000509000000000000" pitchFamily="65" charset="-122"/>
              </a:rPr>
              <a:t>其他协助工</a:t>
            </a:r>
            <a:r>
              <a:rPr lang="zh-CN" altLang="en-US" b="1" dirty="0" smtClean="0">
                <a:latin typeface="FZKTPY01" panose="03000509000000000000" pitchFamily="65" charset="-122"/>
                <a:ea typeface="FZKTPY01" panose="03000509000000000000" pitchFamily="65" charset="-122"/>
              </a:rPr>
              <a:t>作</a:t>
            </a:r>
            <a:endParaRPr lang="en-US" altLang="zh-CN" b="1" dirty="0" smtClean="0">
              <a:latin typeface="FZKTPY01" panose="03000509000000000000" pitchFamily="65" charset="-122"/>
              <a:ea typeface="FZKTPY01" panose="03000509000000000000" pitchFamily="65" charset="-122"/>
            </a:endParaRPr>
          </a:p>
          <a:p>
            <a:pPr lvl="0">
              <a:lnSpc>
                <a:spcPct val="150000"/>
              </a:lnSpc>
            </a:pPr>
            <a:r>
              <a:rPr lang="en-US" altLang="zh-CN" sz="2000" dirty="0" smtClean="0">
                <a:latin typeface="FZKTPY01" panose="03000509000000000000" pitchFamily="65" charset="-122"/>
                <a:ea typeface="FZKTPY01" panose="03000509000000000000" pitchFamily="65" charset="-122"/>
              </a:rPr>
              <a:t>-   </a:t>
            </a:r>
            <a:r>
              <a:rPr lang="zh-CN" altLang="en-US" dirty="0" smtClean="0">
                <a:latin typeface="FZKTPY01" panose="03000509000000000000" pitchFamily="65" charset="-122"/>
                <a:ea typeface="FZKTPY01" panose="03000509000000000000" pitchFamily="65" charset="-122"/>
              </a:rPr>
              <a:t>计</a:t>
            </a:r>
            <a:r>
              <a:rPr lang="zh-CN" altLang="en-US" dirty="0">
                <a:latin typeface="FZKTPY01" panose="03000509000000000000" pitchFamily="65" charset="-122"/>
                <a:ea typeface="FZKTPY01" panose="03000509000000000000" pitchFamily="65" charset="-122"/>
              </a:rPr>
              <a:t>算并核对</a:t>
            </a:r>
            <a:r>
              <a:rPr lang="en-US" dirty="0">
                <a:latin typeface="FZKTPY01" panose="03000509000000000000" pitchFamily="65" charset="-122"/>
                <a:ea typeface="FZKTPY01" panose="03000509000000000000" pitchFamily="65" charset="-122"/>
              </a:rPr>
              <a:t> </a:t>
            </a:r>
            <a:r>
              <a:rPr lang="en-US" dirty="0" err="1">
                <a:latin typeface="FZKTPY01" panose="03000509000000000000" pitchFamily="65" charset="-122"/>
                <a:ea typeface="FZKTPY01" panose="03000509000000000000" pitchFamily="65" charset="-122"/>
              </a:rPr>
              <a:t>Tranximex</a:t>
            </a:r>
            <a:r>
              <a:rPr lang="en-US" dirty="0">
                <a:latin typeface="FZKTPY01" panose="03000509000000000000" pitchFamily="65" charset="-122"/>
                <a:ea typeface="FZKTPY01" panose="03000509000000000000" pitchFamily="65" charset="-122"/>
              </a:rPr>
              <a:t> </a:t>
            </a:r>
            <a:r>
              <a:rPr lang="zh-CN" altLang="en-US" dirty="0">
                <a:latin typeface="FZKTPY01" panose="03000509000000000000" pitchFamily="65" charset="-122"/>
                <a:ea typeface="FZKTPY01" panose="03000509000000000000" pitchFamily="65" charset="-122"/>
              </a:rPr>
              <a:t>的服务费</a:t>
            </a:r>
            <a:r>
              <a:rPr lang="zh-CN" altLang="en-US" dirty="0" smtClean="0">
                <a:latin typeface="FZKTPY01" panose="03000509000000000000" pitchFamily="65" charset="-122"/>
                <a:ea typeface="FZKTPY01" panose="03000509000000000000" pitchFamily="65" charset="-122"/>
              </a:rPr>
              <a:t>用</a:t>
            </a:r>
            <a:endParaRPr lang="en-US" dirty="0">
              <a:latin typeface="FZKTPY01" panose="03000509000000000000" pitchFamily="65" charset="-122"/>
              <a:ea typeface="FZKTPY01" panose="03000509000000000000" pitchFamily="65" charset="-122"/>
            </a:endParaRPr>
          </a:p>
          <a:p>
            <a:pPr marL="285750" lvl="0" indent="-285750">
              <a:lnSpc>
                <a:spcPct val="150000"/>
              </a:lnSpc>
              <a:buFontTx/>
              <a:buChar char="-"/>
            </a:pPr>
            <a:r>
              <a:rPr lang="zh-CN" altLang="en-US" dirty="0" smtClean="0">
                <a:latin typeface="FZKTPY01" panose="03000509000000000000" pitchFamily="65" charset="-122"/>
                <a:ea typeface="FZKTPY01" panose="03000509000000000000" pitchFamily="65" charset="-122"/>
              </a:rPr>
              <a:t>计</a:t>
            </a:r>
            <a:r>
              <a:rPr lang="zh-CN" altLang="en-US" dirty="0">
                <a:latin typeface="FZKTPY01" panose="03000509000000000000" pitchFamily="65" charset="-122"/>
                <a:ea typeface="FZKTPY01" panose="03000509000000000000" pitchFamily="65" charset="-122"/>
              </a:rPr>
              <a:t>算海运费、船公司费用，并比较货代公司（</a:t>
            </a:r>
            <a:r>
              <a:rPr lang="en-US" dirty="0">
                <a:latin typeface="FZKTPY01" panose="03000509000000000000" pitchFamily="65" charset="-122"/>
                <a:ea typeface="FZKTPY01" panose="03000509000000000000" pitchFamily="65" charset="-122"/>
              </a:rPr>
              <a:t>FWD</a:t>
            </a:r>
            <a:r>
              <a:rPr lang="zh-CN" altLang="en-US" dirty="0">
                <a:latin typeface="FZKTPY01" panose="03000509000000000000" pitchFamily="65" charset="-122"/>
                <a:ea typeface="FZKTPY01" panose="03000509000000000000" pitchFamily="65" charset="-122"/>
              </a:rPr>
              <a:t>）的报</a:t>
            </a:r>
            <a:r>
              <a:rPr lang="zh-CN" altLang="en-US" dirty="0" smtClean="0">
                <a:latin typeface="FZKTPY01" panose="03000509000000000000" pitchFamily="65" charset="-122"/>
                <a:ea typeface="FZKTPY01" panose="03000509000000000000" pitchFamily="65" charset="-122"/>
              </a:rPr>
              <a:t>价</a:t>
            </a:r>
            <a:endParaRPr lang="en-US" altLang="zh-CN" dirty="0">
              <a:latin typeface="FZKTPY01" panose="03000509000000000000" pitchFamily="65" charset="-122"/>
              <a:ea typeface="FZKTPY01" panose="03000509000000000000" pitchFamily="65" charset="-122"/>
            </a:endParaRPr>
          </a:p>
          <a:p>
            <a:pPr marL="285750" lvl="0" indent="-285750">
              <a:lnSpc>
                <a:spcPct val="150000"/>
              </a:lnSpc>
              <a:buFontTx/>
              <a:buChar char="-"/>
            </a:pPr>
            <a:r>
              <a:rPr lang="zh-CN" altLang="en-US" dirty="0" smtClean="0">
                <a:latin typeface="FZKTPY01" panose="03000509000000000000" pitchFamily="65" charset="-122"/>
                <a:ea typeface="FZKTPY01" panose="03000509000000000000" pitchFamily="65" charset="-122"/>
              </a:rPr>
              <a:t>协</a:t>
            </a:r>
            <a:r>
              <a:rPr lang="zh-CN" altLang="en-US" dirty="0">
                <a:latin typeface="FZKTPY01" panose="03000509000000000000" pitchFamily="65" charset="-122"/>
                <a:ea typeface="FZKTPY01" panose="03000509000000000000" pitchFamily="65" charset="-122"/>
              </a:rPr>
              <a:t>助跟进货物单证及运输进度</a:t>
            </a:r>
            <a:endParaRPr lang="en-US" altLang="en-US" sz="2000" dirty="0">
              <a:latin typeface="FZKTPY01" panose="03000509000000000000" pitchFamily="65" charset="-122"/>
              <a:ea typeface="FZKTPY01" panose="03000509000000000000" pitchFamily="65"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417368"/>
            <a:ext cx="11090275" cy="539750"/>
          </a:xfrm>
        </p:spPr>
        <p:txBody>
          <a:bodyPr/>
          <a:lstStyle/>
          <a:p>
            <a:r>
              <a:rPr lang="en-US" altLang="zh-CN" dirty="0"/>
              <a:t>1. Tóm tắt công việc và học tập - </a:t>
            </a:r>
            <a:r>
              <a:rPr lang="zh-CN" altLang="en-US" dirty="0" err="1">
                <a:latin typeface="Times New Roman" panose="02020603050405020304" pitchFamily="18" charset="0"/>
                <a:cs typeface="Times New Roman" panose="02020603050405020304" pitchFamily="18" charset="0"/>
              </a:rPr>
              <a:t>工作与学习总结</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3</a:t>
            </a:fld>
            <a:endParaRPr lang="zh-CN" altLang="en-US" dirty="0"/>
          </a:p>
        </p:txBody>
      </p:sp>
      <p:sp>
        <p:nvSpPr>
          <p:cNvPr id="3" name="文本框 2"/>
          <p:cNvSpPr txBox="1"/>
          <p:nvPr/>
        </p:nvSpPr>
        <p:spPr>
          <a:xfrm>
            <a:off x="705485" y="1410293"/>
            <a:ext cx="10781030" cy="2856038"/>
          </a:xfrm>
          <a:prstGeom prst="rect">
            <a:avLst/>
          </a:prstGeom>
          <a:noFill/>
        </p:spPr>
        <p:txBody>
          <a:bodyPr wrap="square" rtlCol="0">
            <a:spAutoFit/>
          </a:bodyPr>
          <a:lstStyle/>
          <a:p>
            <a:pPr>
              <a:lnSpc>
                <a:spcPct val="120000"/>
              </a:lnSpc>
              <a:spcAft>
                <a:spcPts val="1000"/>
              </a:spcAft>
              <a:buClr>
                <a:schemeClr val="accent3"/>
              </a:buClr>
            </a:pPr>
            <a:r>
              <a:rPr lang="en-US" altLang="en-US" sz="2000" dirty="0" err="1" smtClean="0"/>
              <a:t>Kỹ</a:t>
            </a:r>
            <a:r>
              <a:rPr lang="en-US" altLang="en-US" sz="2000" dirty="0" smtClean="0"/>
              <a:t> </a:t>
            </a:r>
            <a:r>
              <a:rPr lang="en-US" altLang="en-US" sz="2000" dirty="0"/>
              <a:t>năng hoặc kiến thức đã </a:t>
            </a:r>
            <a:r>
              <a:rPr lang="en-US" altLang="en-US" sz="2000" dirty="0" err="1"/>
              <a:t>học</a:t>
            </a:r>
            <a:r>
              <a:rPr lang="en-US" altLang="en-US" sz="2000" dirty="0"/>
              <a:t> </a:t>
            </a:r>
            <a:r>
              <a:rPr lang="en-US" altLang="en-US" sz="2000" dirty="0" err="1" smtClean="0"/>
              <a:t>được</a:t>
            </a:r>
            <a:r>
              <a:rPr lang="en-US" altLang="en-US" sz="2000" dirty="0" smtClean="0"/>
              <a:t> - </a:t>
            </a:r>
            <a:r>
              <a:rPr lang="zh-CN" altLang="en-US" sz="2500" dirty="0">
                <a:latin typeface="FZKTPY01" panose="03000509000000000000" pitchFamily="65" charset="-122"/>
                <a:ea typeface="FZKTPY01" panose="03000509000000000000" pitchFamily="65" charset="-122"/>
              </a:rPr>
              <a:t>已学习到的技能和知</a:t>
            </a:r>
            <a:r>
              <a:rPr lang="zh-CN" altLang="en-US" sz="2500" dirty="0" smtClean="0">
                <a:latin typeface="FZKTPY01" panose="03000509000000000000" pitchFamily="65" charset="-122"/>
                <a:ea typeface="FZKTPY01" panose="03000509000000000000" pitchFamily="65" charset="-122"/>
              </a:rPr>
              <a:t>识</a:t>
            </a:r>
            <a:endParaRPr lang="en-US" altLang="zh-CN" sz="25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500" dirty="0" smtClean="0">
                <a:latin typeface="FZKTPY01" panose="03000509000000000000" pitchFamily="65" charset="-122"/>
                <a:ea typeface="FZKTPY01" panose="03000509000000000000" pitchFamily="65" charset="-122"/>
              </a:rPr>
              <a:t>了</a:t>
            </a:r>
            <a:r>
              <a:rPr lang="zh-CN" altLang="en-US" sz="2500" dirty="0">
                <a:latin typeface="FZKTPY01" panose="03000509000000000000" pitchFamily="65" charset="-122"/>
                <a:ea typeface="FZKTPY01" panose="03000509000000000000" pitchFamily="65" charset="-122"/>
              </a:rPr>
              <a:t>解企业的进出口流</a:t>
            </a:r>
            <a:r>
              <a:rPr lang="zh-CN" altLang="en-US" sz="2500" dirty="0" smtClean="0">
                <a:latin typeface="FZKTPY01" panose="03000509000000000000" pitchFamily="65" charset="-122"/>
                <a:ea typeface="FZKTPY01" panose="03000509000000000000" pitchFamily="65" charset="-122"/>
              </a:rPr>
              <a:t>程</a:t>
            </a:r>
            <a:endParaRPr lang="en-US" altLang="zh-CN" sz="25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500" dirty="0">
                <a:latin typeface="FZKTPY01" panose="03000509000000000000" pitchFamily="65" charset="-122"/>
                <a:ea typeface="FZKTPY01" panose="03000509000000000000" pitchFamily="65" charset="-122"/>
              </a:rPr>
              <a:t>掌握制作和检查进出口单证，如 </a:t>
            </a:r>
            <a:r>
              <a:rPr lang="en-US" sz="2500" dirty="0" err="1">
                <a:latin typeface="FZKTPY01" panose="03000509000000000000" pitchFamily="65" charset="-122"/>
                <a:ea typeface="FZKTPY01" panose="03000509000000000000" pitchFamily="65" charset="-122"/>
              </a:rPr>
              <a:t>Invoice、Packing</a:t>
            </a:r>
            <a:r>
              <a:rPr lang="en-US" sz="2500" dirty="0">
                <a:latin typeface="FZKTPY01" panose="03000509000000000000" pitchFamily="65" charset="-122"/>
                <a:ea typeface="FZKTPY01" panose="03000509000000000000" pitchFamily="65" charset="-122"/>
              </a:rPr>
              <a:t> List </a:t>
            </a:r>
            <a:r>
              <a:rPr lang="zh-CN" altLang="en-US" sz="2500" dirty="0">
                <a:latin typeface="FZKTPY01" panose="03000509000000000000" pitchFamily="65" charset="-122"/>
                <a:ea typeface="FZKTPY01" panose="03000509000000000000" pitchFamily="65" charset="-122"/>
              </a:rPr>
              <a:t>和报关</a:t>
            </a:r>
            <a:r>
              <a:rPr lang="zh-CN" altLang="en-US" sz="2500" dirty="0" smtClean="0">
                <a:latin typeface="FZKTPY01" panose="03000509000000000000" pitchFamily="65" charset="-122"/>
                <a:ea typeface="FZKTPY01" panose="03000509000000000000" pitchFamily="65" charset="-122"/>
              </a:rPr>
              <a:t>单</a:t>
            </a:r>
            <a:endParaRPr lang="en-US" altLang="zh-CN" sz="25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500" dirty="0">
                <a:latin typeface="FZKTPY01" panose="03000509000000000000" pitchFamily="65" charset="-122"/>
                <a:ea typeface="FZKTPY01" panose="03000509000000000000" pitchFamily="65" charset="-122"/>
              </a:rPr>
              <a:t>学会计算物流费用，如港口费、船公司费用和海运</a:t>
            </a:r>
            <a:r>
              <a:rPr lang="zh-CN" altLang="en-US" sz="2500" dirty="0" smtClean="0">
                <a:latin typeface="FZKTPY01" panose="03000509000000000000" pitchFamily="65" charset="-122"/>
                <a:ea typeface="FZKTPY01" panose="03000509000000000000" pitchFamily="65" charset="-122"/>
              </a:rPr>
              <a:t>费</a:t>
            </a:r>
            <a:endParaRPr lang="en-US" altLang="zh-CN" sz="25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500" dirty="0">
                <a:latin typeface="FZKTPY01" panose="03000509000000000000" pitchFamily="65" charset="-122"/>
                <a:ea typeface="FZKTPY01" panose="03000509000000000000" pitchFamily="65" charset="-122"/>
              </a:rPr>
              <a:t>培养细心严谨的工作态度，并加强与相关部门的协作</a:t>
            </a:r>
            <a:endParaRPr lang="en-US" altLang="en-US" sz="2500" dirty="0">
              <a:latin typeface="FZKTPY01" panose="03000509000000000000" pitchFamily="65" charset="-122"/>
              <a:ea typeface="FZKTPY01" panose="03000509000000000000" pitchFamily="65" charset="-122"/>
            </a:endParaRPr>
          </a:p>
        </p:txBody>
      </p:sp>
    </p:spTree>
    <p:extLst>
      <p:ext uri="{BB962C8B-B14F-4D97-AF65-F5344CB8AC3E}">
        <p14:creationId xmlns:p14="http://schemas.microsoft.com/office/powerpoint/2010/main" val="3599147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417368"/>
            <a:ext cx="11090275" cy="539750"/>
          </a:xfrm>
        </p:spPr>
        <p:txBody>
          <a:bodyPr/>
          <a:lstStyle/>
          <a:p>
            <a:r>
              <a:rPr lang="en-US" altLang="zh-CN" dirty="0"/>
              <a:t>1. Tóm tắt công việc và học tập - </a:t>
            </a:r>
            <a:r>
              <a:rPr lang="zh-CN" altLang="en-US" dirty="0" err="1">
                <a:latin typeface="Times New Roman" panose="02020603050405020304" pitchFamily="18" charset="0"/>
                <a:cs typeface="Times New Roman" panose="02020603050405020304" pitchFamily="18" charset="0"/>
              </a:rPr>
              <a:t>工作与学习总结</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4</a:t>
            </a:fld>
            <a:endParaRPr lang="zh-CN" altLang="en-US" dirty="0"/>
          </a:p>
        </p:txBody>
      </p:sp>
      <p:sp>
        <p:nvSpPr>
          <p:cNvPr id="3" name="文本框 2"/>
          <p:cNvSpPr txBox="1"/>
          <p:nvPr/>
        </p:nvSpPr>
        <p:spPr>
          <a:xfrm>
            <a:off x="705485" y="1410293"/>
            <a:ext cx="10781030" cy="3350789"/>
          </a:xfrm>
          <a:prstGeom prst="rect">
            <a:avLst/>
          </a:prstGeom>
          <a:noFill/>
        </p:spPr>
        <p:txBody>
          <a:bodyPr wrap="square" rtlCol="0">
            <a:spAutoFit/>
          </a:bodyPr>
          <a:lstStyle/>
          <a:p>
            <a:pPr>
              <a:lnSpc>
                <a:spcPct val="120000"/>
              </a:lnSpc>
              <a:spcAft>
                <a:spcPts val="1000"/>
              </a:spcAft>
              <a:buClr>
                <a:schemeClr val="accent3"/>
              </a:buClr>
            </a:pPr>
            <a:r>
              <a:rPr lang="en-US" altLang="en-US" sz="2000" dirty="0" err="1" smtClean="0"/>
              <a:t>Kết</a:t>
            </a:r>
            <a:r>
              <a:rPr lang="en-US" altLang="en-US" sz="2000" dirty="0" smtClean="0"/>
              <a:t> </a:t>
            </a:r>
            <a:r>
              <a:rPr lang="en-US" altLang="en-US" sz="2000" dirty="0"/>
              <a:t>quả đạt được so với mục tiêu ban </a:t>
            </a:r>
            <a:r>
              <a:rPr lang="en-US" altLang="en-US" sz="2000" dirty="0" err="1" smtClean="0"/>
              <a:t>đầu</a:t>
            </a:r>
            <a:r>
              <a:rPr lang="en-US" altLang="en-US" sz="2000" dirty="0" smtClean="0"/>
              <a:t> - </a:t>
            </a:r>
            <a:r>
              <a:rPr lang="zh-CN" altLang="en-US" sz="2400" dirty="0">
                <a:latin typeface="FZKTPY01" panose="03000509000000000000" pitchFamily="65" charset="-122"/>
                <a:ea typeface="FZKTPY01" panose="03000509000000000000" pitchFamily="65" charset="-122"/>
              </a:rPr>
              <a:t>与最初目标相比取得的成</a:t>
            </a:r>
            <a:r>
              <a:rPr lang="zh-CN" altLang="en-US" sz="2400" dirty="0" smtClean="0">
                <a:latin typeface="FZKTPY01" panose="03000509000000000000" pitchFamily="65" charset="-122"/>
                <a:ea typeface="FZKTPY01" panose="03000509000000000000" pitchFamily="65" charset="-122"/>
              </a:rPr>
              <a:t>果</a:t>
            </a:r>
            <a:endParaRPr lang="en-US" altLang="zh-CN" sz="2400" dirty="0" smtClean="0">
              <a:latin typeface="FZKTPY01" panose="03000509000000000000" pitchFamily="65" charset="-122"/>
              <a:ea typeface="FZKTPY01" panose="03000509000000000000" pitchFamily="65" charset="-122"/>
            </a:endParaRPr>
          </a:p>
          <a:p>
            <a:pPr lvl="0">
              <a:lnSpc>
                <a:spcPct val="150000"/>
              </a:lnSpc>
            </a:pPr>
            <a:r>
              <a:rPr lang="en-US" altLang="en-US" sz="2400" dirty="0" smtClean="0">
                <a:latin typeface="FZKTPY01" panose="03000509000000000000" pitchFamily="65" charset="-122"/>
                <a:ea typeface="FZKTPY01" panose="03000509000000000000" pitchFamily="65" charset="-122"/>
              </a:rPr>
              <a:t>- </a:t>
            </a:r>
            <a:r>
              <a:rPr lang="zh-CN" altLang="en-US" sz="2400" dirty="0" smtClean="0">
                <a:latin typeface="FZKTPY01" panose="03000509000000000000" pitchFamily="65" charset="-122"/>
                <a:ea typeface="FZKTPY01" panose="03000509000000000000" pitchFamily="65" charset="-122"/>
              </a:rPr>
              <a:t>能</a:t>
            </a:r>
            <a:r>
              <a:rPr lang="zh-CN" altLang="en-US" sz="2400" dirty="0">
                <a:latin typeface="FZKTPY01" panose="03000509000000000000" pitchFamily="65" charset="-122"/>
                <a:ea typeface="FZKTPY01" panose="03000509000000000000" pitchFamily="65" charset="-122"/>
              </a:rPr>
              <a:t>够完成一些基础工作，例如制作出口单证、检查进口单证以及协助进行报关申报。</a:t>
            </a:r>
            <a:endParaRPr lang="en-US" sz="2400" dirty="0">
              <a:latin typeface="FZKTPY01" panose="03000509000000000000" pitchFamily="65" charset="-122"/>
              <a:ea typeface="FZKTPY01" panose="03000509000000000000" pitchFamily="65" charset="-122"/>
            </a:endParaRPr>
          </a:p>
          <a:p>
            <a:pPr lvl="0">
              <a:lnSpc>
                <a:spcPct val="150000"/>
              </a:lnSpc>
            </a:pPr>
            <a:r>
              <a:rPr lang="en-US" altLang="zh-CN" sz="2400" dirty="0" smtClean="0">
                <a:latin typeface="FZKTPY01" panose="03000509000000000000" pitchFamily="65" charset="-122"/>
                <a:ea typeface="FZKTPY01" panose="03000509000000000000" pitchFamily="65" charset="-122"/>
              </a:rPr>
              <a:t>- </a:t>
            </a:r>
            <a:r>
              <a:rPr lang="zh-CN" altLang="en-US" sz="2400" dirty="0" smtClean="0">
                <a:latin typeface="FZKTPY01" panose="03000509000000000000" pitchFamily="65" charset="-122"/>
                <a:ea typeface="FZKTPY01" panose="03000509000000000000" pitchFamily="65" charset="-122"/>
              </a:rPr>
              <a:t>了</a:t>
            </a:r>
            <a:r>
              <a:rPr lang="zh-CN" altLang="en-US" sz="2400" dirty="0">
                <a:latin typeface="FZKTPY01" panose="03000509000000000000" pitchFamily="65" charset="-122"/>
                <a:ea typeface="FZKTPY01" panose="03000509000000000000" pitchFamily="65" charset="-122"/>
              </a:rPr>
              <a:t>解了一票货物从准备单证到完成通关并提货的整体流程。</a:t>
            </a:r>
            <a:endParaRPr lang="en-US" sz="2400" dirty="0">
              <a:latin typeface="FZKTPY01" panose="03000509000000000000" pitchFamily="65" charset="-122"/>
              <a:ea typeface="FZKTPY01" panose="03000509000000000000" pitchFamily="65" charset="-122"/>
            </a:endParaRPr>
          </a:p>
          <a:p>
            <a:pPr lvl="0">
              <a:lnSpc>
                <a:spcPct val="150000"/>
              </a:lnSpc>
            </a:pPr>
            <a:r>
              <a:rPr lang="en-US" altLang="zh-CN" sz="2400" dirty="0" smtClean="0">
                <a:latin typeface="FZKTPY01" panose="03000509000000000000" pitchFamily="65" charset="-122"/>
                <a:ea typeface="FZKTPY01" panose="03000509000000000000" pitchFamily="65" charset="-122"/>
              </a:rPr>
              <a:t>- </a:t>
            </a:r>
            <a:r>
              <a:rPr lang="zh-CN" altLang="en-US" sz="2400" dirty="0" smtClean="0">
                <a:latin typeface="FZKTPY01" panose="03000509000000000000" pitchFamily="65" charset="-122"/>
                <a:ea typeface="FZKTPY01" panose="03000509000000000000" pitchFamily="65" charset="-122"/>
              </a:rPr>
              <a:t>具</a:t>
            </a:r>
            <a:r>
              <a:rPr lang="zh-CN" altLang="en-US" sz="2400" dirty="0">
                <a:latin typeface="FZKTPY01" panose="03000509000000000000" pitchFamily="65" charset="-122"/>
                <a:ea typeface="FZKTPY01" panose="03000509000000000000" pitchFamily="65" charset="-122"/>
              </a:rPr>
              <a:t>备计算和核对部分物流费用的能力。</a:t>
            </a:r>
            <a:endParaRPr lang="en-US" sz="2400" dirty="0">
              <a:latin typeface="FZKTPY01" panose="03000509000000000000" pitchFamily="65" charset="-122"/>
              <a:ea typeface="FZKTPY01" panose="03000509000000000000" pitchFamily="65" charset="-122"/>
            </a:endParaRPr>
          </a:p>
          <a:p>
            <a:pPr>
              <a:lnSpc>
                <a:spcPct val="150000"/>
              </a:lnSpc>
            </a:pPr>
            <a:r>
              <a:rPr lang="en-US" altLang="zh-CN" sz="2400" dirty="0" smtClean="0">
                <a:latin typeface="FZKTPY01" panose="03000509000000000000" pitchFamily="65" charset="-122"/>
                <a:ea typeface="FZKTPY01" panose="03000509000000000000" pitchFamily="65" charset="-122"/>
              </a:rPr>
              <a:t>- </a:t>
            </a:r>
            <a:r>
              <a:rPr lang="zh-CN" altLang="en-US" sz="2400" dirty="0" smtClean="0">
                <a:latin typeface="FZKTPY01" panose="03000509000000000000" pitchFamily="65" charset="-122"/>
                <a:ea typeface="FZKTPY01" panose="03000509000000000000" pitchFamily="65" charset="-122"/>
              </a:rPr>
              <a:t>在</a:t>
            </a:r>
            <a:r>
              <a:rPr lang="zh-CN" altLang="en-US" sz="2400" dirty="0">
                <a:latin typeface="FZKTPY01" panose="03000509000000000000" pitchFamily="65" charset="-122"/>
                <a:ea typeface="FZKTPY01" panose="03000509000000000000" pitchFamily="65" charset="-122"/>
              </a:rPr>
              <a:t>处理单证和跟进工作进度方面变得更加自信</a:t>
            </a:r>
            <a:endParaRPr lang="en-US" altLang="en-US" sz="2400" dirty="0">
              <a:latin typeface="FZKTPY01" panose="03000509000000000000" pitchFamily="65" charset="-122"/>
              <a:ea typeface="FZKTPY01" panose="03000509000000000000" pitchFamily="65" charset="-122"/>
            </a:endParaRPr>
          </a:p>
        </p:txBody>
      </p:sp>
    </p:spTree>
    <p:extLst>
      <p:ext uri="{BB962C8B-B14F-4D97-AF65-F5344CB8AC3E}">
        <p14:creationId xmlns:p14="http://schemas.microsoft.com/office/powerpoint/2010/main" val="3891086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latin typeface="Times New Roman" panose="02020603050405020304" pitchFamily="18" charset="0"/>
                <a:cs typeface="Times New Roman" panose="02020603050405020304" pitchFamily="18" charset="0"/>
              </a:rPr>
              <a:t>2. Những thành tựu đạt được trong công việc và học tập </a:t>
            </a:r>
            <a:br>
              <a:rPr lang="en-US" altLang="zh-CN" dirty="0" err="1">
                <a:latin typeface="Times New Roman" panose="02020603050405020304" pitchFamily="18" charset="0"/>
                <a:cs typeface="Times New Roman" panose="02020603050405020304" pitchFamily="18" charset="0"/>
              </a:rPr>
            </a:br>
            <a:r>
              <a:rPr lang="zh-CN" altLang="en-US" dirty="0" err="1">
                <a:latin typeface="FZKTPY01" panose="03000509000000000000" pitchFamily="65" charset="-122"/>
                <a:ea typeface="FZKTPY01" panose="03000509000000000000" pitchFamily="65" charset="-122"/>
                <a:cs typeface="Times New Roman" panose="02020603050405020304" pitchFamily="18" charset="0"/>
              </a:rPr>
              <a:t>工作和学习中取得的成就</a:t>
            </a:r>
            <a:r>
              <a:rPr lang="en-US" altLang="zh-CN" dirty="0" err="1">
                <a:latin typeface="FZKTPY01" panose="03000509000000000000" pitchFamily="65" charset="-122"/>
                <a:ea typeface="FZKTPY01" panose="03000509000000000000" pitchFamily="65" charset="-122"/>
                <a:cs typeface="Times New Roman" panose="02020603050405020304" pitchFamily="18" charset="0"/>
              </a:rPr>
              <a:t> </a:t>
            </a:r>
            <a:endParaRPr lang="en-US" altLang="en-US" dirty="0" err="1">
              <a:latin typeface="FZKTPY01" panose="03000509000000000000" pitchFamily="65" charset="-122"/>
              <a:ea typeface="FZKTPY01" panose="03000509000000000000" pitchFamily="65" charset="-122"/>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5</a:t>
            </a:fld>
            <a:endParaRPr lang="zh-CN" altLang="en-US" dirty="0"/>
          </a:p>
        </p:txBody>
      </p:sp>
      <p:sp>
        <p:nvSpPr>
          <p:cNvPr id="3" name="文本框 2"/>
          <p:cNvSpPr txBox="1"/>
          <p:nvPr/>
        </p:nvSpPr>
        <p:spPr>
          <a:xfrm>
            <a:off x="743585" y="1444625"/>
            <a:ext cx="10840085" cy="3337452"/>
          </a:xfrm>
          <a:prstGeom prst="rect">
            <a:avLst/>
          </a:prstGeom>
          <a:noFill/>
        </p:spPr>
        <p:txBody>
          <a:bodyPr wrap="square" rtlCol="0">
            <a:spAutoFit/>
          </a:bodyPr>
          <a:lstStyle/>
          <a:p>
            <a:pPr marL="342900" indent="-342900">
              <a:lnSpc>
                <a:spcPct val="120000"/>
              </a:lnSpc>
              <a:spcAft>
                <a:spcPts val="1000"/>
              </a:spcAft>
              <a:buClr>
                <a:schemeClr val="accent3"/>
              </a:buClr>
              <a:buFontTx/>
              <a:buChar char="-"/>
            </a:pPr>
            <a:r>
              <a:rPr lang="zh-CN" altLang="en-US" sz="2400" dirty="0" smtClean="0">
                <a:latin typeface="FZKTPY01" panose="03000509000000000000" pitchFamily="65" charset="-122"/>
                <a:ea typeface="FZKTPY01" panose="03000509000000000000" pitchFamily="65" charset="-122"/>
              </a:rPr>
              <a:t>提</a:t>
            </a:r>
            <a:r>
              <a:rPr lang="zh-CN" altLang="en-US" sz="2400" dirty="0">
                <a:latin typeface="FZKTPY01" panose="03000509000000000000" pitchFamily="65" charset="-122"/>
                <a:ea typeface="FZKTPY01" panose="03000509000000000000" pitchFamily="65" charset="-122"/>
              </a:rPr>
              <a:t>升了进出口领域的专业知识和实际工作能</a:t>
            </a:r>
            <a:r>
              <a:rPr lang="zh-CN" altLang="en-US" sz="2400" dirty="0" smtClean="0">
                <a:latin typeface="FZKTPY01" panose="03000509000000000000" pitchFamily="65" charset="-122"/>
                <a:ea typeface="FZKTPY01" panose="03000509000000000000" pitchFamily="65" charset="-122"/>
              </a:rPr>
              <a:t>力</a:t>
            </a:r>
            <a:endParaRPr lang="en-US" altLang="zh-CN" sz="24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400" dirty="0">
                <a:latin typeface="FZKTPY01" panose="03000509000000000000" pitchFamily="65" charset="-122"/>
                <a:ea typeface="FZKTPY01" panose="03000509000000000000" pitchFamily="65" charset="-122"/>
              </a:rPr>
              <a:t>更加了解化学品进口流程以及内销布料出口流</a:t>
            </a:r>
            <a:r>
              <a:rPr lang="zh-CN" altLang="en-US" sz="2400" dirty="0" smtClean="0">
                <a:latin typeface="FZKTPY01" panose="03000509000000000000" pitchFamily="65" charset="-122"/>
                <a:ea typeface="FZKTPY01" panose="03000509000000000000" pitchFamily="65" charset="-122"/>
              </a:rPr>
              <a:t>程</a:t>
            </a:r>
            <a:endParaRPr lang="en-US" altLang="zh-CN" sz="24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400" dirty="0">
                <a:latin typeface="FZKTPY01" panose="03000509000000000000" pitchFamily="65" charset="-122"/>
                <a:ea typeface="FZKTPY01" panose="03000509000000000000" pitchFamily="65" charset="-122"/>
              </a:rPr>
              <a:t>参与处理了</a:t>
            </a:r>
            <a:r>
              <a:rPr lang="en-US" altLang="zh-CN" sz="2400" b="1" dirty="0">
                <a:latin typeface="FZKTPY01" panose="03000509000000000000" pitchFamily="65" charset="-122"/>
                <a:ea typeface="FZKTPY01" panose="03000509000000000000" pitchFamily="65" charset="-122"/>
              </a:rPr>
              <a:t>29</a:t>
            </a:r>
            <a:r>
              <a:rPr lang="zh-CN" altLang="en-US" sz="2400" dirty="0">
                <a:latin typeface="FZKTPY01" panose="03000509000000000000" pitchFamily="65" charset="-122"/>
                <a:ea typeface="FZKTPY01" panose="03000509000000000000" pitchFamily="65" charset="-122"/>
              </a:rPr>
              <a:t>票化学品进口货物，并已完成入</a:t>
            </a:r>
            <a:r>
              <a:rPr lang="zh-CN" altLang="en-US" sz="2400" dirty="0" smtClean="0">
                <a:latin typeface="FZKTPY01" panose="03000509000000000000" pitchFamily="65" charset="-122"/>
                <a:ea typeface="FZKTPY01" panose="03000509000000000000" pitchFamily="65" charset="-122"/>
              </a:rPr>
              <a:t>库</a:t>
            </a:r>
            <a:endParaRPr lang="en-US" altLang="zh-CN" sz="24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400" dirty="0">
                <a:latin typeface="FZKTPY01" panose="03000509000000000000" pitchFamily="65" charset="-122"/>
                <a:ea typeface="FZKTPY01" panose="03000509000000000000" pitchFamily="65" charset="-122"/>
              </a:rPr>
              <a:t>完成了公司</a:t>
            </a:r>
            <a:r>
              <a:rPr lang="en-US" altLang="zh-CN" sz="2400" b="1" dirty="0">
                <a:latin typeface="FZKTPY01" panose="03000509000000000000" pitchFamily="65" charset="-122"/>
                <a:ea typeface="FZKTPY01" panose="03000509000000000000" pitchFamily="65" charset="-122"/>
              </a:rPr>
              <a:t>100</a:t>
            </a:r>
            <a:r>
              <a:rPr lang="zh-CN" altLang="en-US" sz="2400" b="1" dirty="0">
                <a:latin typeface="FZKTPY01" panose="03000509000000000000" pitchFamily="65" charset="-122"/>
                <a:ea typeface="FZKTPY01" panose="03000509000000000000" pitchFamily="65" charset="-122"/>
              </a:rPr>
              <a:t>多</a:t>
            </a:r>
            <a:r>
              <a:rPr lang="zh-CN" altLang="en-US" sz="2400" dirty="0">
                <a:latin typeface="FZKTPY01" panose="03000509000000000000" pitchFamily="65" charset="-122"/>
                <a:ea typeface="FZKTPY01" panose="03000509000000000000" pitchFamily="65" charset="-122"/>
              </a:rPr>
              <a:t>票内销布料出口业</a:t>
            </a:r>
            <a:r>
              <a:rPr lang="zh-CN" altLang="en-US" sz="2400" dirty="0" smtClean="0">
                <a:latin typeface="FZKTPY01" panose="03000509000000000000" pitchFamily="65" charset="-122"/>
                <a:ea typeface="FZKTPY01" panose="03000509000000000000" pitchFamily="65" charset="-122"/>
              </a:rPr>
              <a:t>务</a:t>
            </a:r>
            <a:endParaRPr lang="en-US" altLang="zh-CN" sz="24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400" dirty="0">
                <a:latin typeface="FZKTPY01" panose="03000509000000000000" pitchFamily="65" charset="-122"/>
                <a:ea typeface="FZKTPY01" panose="03000509000000000000" pitchFamily="65" charset="-122"/>
              </a:rPr>
              <a:t>负责整理并计算物流费用，包括运输费、海运费以及船公司费</a:t>
            </a:r>
            <a:r>
              <a:rPr lang="zh-CN" altLang="en-US" sz="2400" dirty="0" smtClean="0">
                <a:latin typeface="FZKTPY01" panose="03000509000000000000" pitchFamily="65" charset="-122"/>
                <a:ea typeface="FZKTPY01" panose="03000509000000000000" pitchFamily="65" charset="-122"/>
              </a:rPr>
              <a:t>用</a:t>
            </a:r>
            <a:endParaRPr lang="en-US" altLang="zh-CN" sz="2400" dirty="0" smtClean="0">
              <a:latin typeface="FZKTPY01" panose="03000509000000000000" pitchFamily="65" charset="-122"/>
              <a:ea typeface="FZKTPY01" panose="03000509000000000000" pitchFamily="65" charset="-122"/>
            </a:endParaRPr>
          </a:p>
          <a:p>
            <a:pPr marL="342900" indent="-342900">
              <a:lnSpc>
                <a:spcPct val="120000"/>
              </a:lnSpc>
              <a:spcAft>
                <a:spcPts val="1000"/>
              </a:spcAft>
              <a:buClr>
                <a:schemeClr val="accent3"/>
              </a:buClr>
              <a:buFontTx/>
              <a:buChar char="-"/>
            </a:pPr>
            <a:r>
              <a:rPr lang="zh-CN" altLang="en-US" sz="2400" dirty="0">
                <a:latin typeface="FZKTPY01" panose="03000509000000000000" pitchFamily="65" charset="-122"/>
                <a:ea typeface="FZKTPY01" panose="03000509000000000000" pitchFamily="65" charset="-122"/>
              </a:rPr>
              <a:t>在工作中更加主动，能够检查单证并跟进订单进度</a:t>
            </a:r>
            <a:endParaRPr lang="en-US" altLang="en-US" sz="2400" dirty="0">
              <a:latin typeface="FZKTPY01" panose="03000509000000000000" pitchFamily="65" charset="-122"/>
              <a:ea typeface="FZKTPY01" panose="03000509000000000000" pitchFamily="65"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863" y="397704"/>
            <a:ext cx="11090275" cy="539750"/>
          </a:xfrm>
        </p:spPr>
        <p:txBody>
          <a:bodyPr/>
          <a:lstStyle/>
          <a:p>
            <a:r>
              <a:rPr lang="en-US" altLang="zh-CN" dirty="0">
                <a:latin typeface="Times New Roman" panose="02020603050405020304" pitchFamily="18" charset="0"/>
                <a:cs typeface="Times New Roman" panose="02020603050405020304" pitchFamily="18" charset="0"/>
                <a:sym typeface="+mn-ea"/>
              </a:rPr>
              <a:t>3. Những thử thách và bài học đạt được </a:t>
            </a:r>
            <a:br>
              <a:rPr lang="en-US" altLang="zh-CN" dirty="0">
                <a:latin typeface="Times New Roman" panose="02020603050405020304" pitchFamily="18" charset="0"/>
                <a:cs typeface="Times New Roman" panose="02020603050405020304" pitchFamily="18" charset="0"/>
                <a:sym typeface="+mn-ea"/>
              </a:rPr>
            </a:b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面临的挑战与获得的经验教训</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6</a:t>
            </a:fld>
            <a:endParaRPr lang="zh-CN" altLang="en-US" dirty="0"/>
          </a:p>
        </p:txBody>
      </p:sp>
      <p:sp>
        <p:nvSpPr>
          <p:cNvPr id="3" name="文本框 2"/>
          <p:cNvSpPr txBox="1"/>
          <p:nvPr/>
        </p:nvSpPr>
        <p:spPr>
          <a:xfrm>
            <a:off x="684530" y="1489075"/>
            <a:ext cx="10810875" cy="3944670"/>
          </a:xfrm>
          <a:prstGeom prst="rect">
            <a:avLst/>
          </a:prstGeom>
          <a:noFill/>
        </p:spPr>
        <p:txBody>
          <a:bodyPr wrap="square" rtlCol="0">
            <a:spAutoFit/>
          </a:bodyPr>
          <a:lstStyle/>
          <a:p>
            <a:pPr>
              <a:lnSpc>
                <a:spcPct val="120000"/>
              </a:lnSpc>
              <a:spcAft>
                <a:spcPts val="1000"/>
              </a:spcAft>
              <a:buClr>
                <a:schemeClr val="accent3"/>
              </a:buClr>
            </a:pPr>
            <a:r>
              <a:rPr lang="zh-CN" altLang="en-US" sz="2000" b="1" dirty="0"/>
              <a:t>面临的挑</a:t>
            </a:r>
            <a:r>
              <a:rPr lang="zh-CN" altLang="en-US" sz="2000" b="1" dirty="0" smtClean="0"/>
              <a:t>战</a:t>
            </a:r>
            <a:endParaRPr lang="en-US" altLang="zh-CN" sz="2000" b="1" dirty="0" smtClean="0"/>
          </a:p>
          <a:p>
            <a:pPr marL="342900" indent="-342900">
              <a:lnSpc>
                <a:spcPct val="120000"/>
              </a:lnSpc>
              <a:spcAft>
                <a:spcPts val="1000"/>
              </a:spcAft>
              <a:buClr>
                <a:schemeClr val="accent3"/>
              </a:buClr>
              <a:buFontTx/>
              <a:buChar char="-"/>
            </a:pPr>
            <a:r>
              <a:rPr lang="zh-CN" altLang="en-US" sz="2000" dirty="0" smtClean="0"/>
              <a:t>对</a:t>
            </a:r>
            <a:r>
              <a:rPr lang="zh-CN" altLang="en-US" sz="2000" dirty="0"/>
              <a:t>实际工作环境以及进出口业务流程还不够熟悉</a:t>
            </a:r>
            <a:r>
              <a:rPr lang="zh-CN" altLang="en-US" sz="2000" dirty="0" smtClean="0"/>
              <a:t>。</a:t>
            </a:r>
            <a:endParaRPr lang="en-US" altLang="zh-CN" sz="2000" dirty="0" smtClean="0"/>
          </a:p>
          <a:p>
            <a:pPr marL="342900" indent="-342900">
              <a:lnSpc>
                <a:spcPct val="120000"/>
              </a:lnSpc>
              <a:spcAft>
                <a:spcPts val="1000"/>
              </a:spcAft>
              <a:buClr>
                <a:schemeClr val="accent3"/>
              </a:buClr>
              <a:buFontTx/>
              <a:buChar char="-"/>
            </a:pPr>
            <a:r>
              <a:rPr lang="zh-CN" altLang="en-US" sz="2000" dirty="0"/>
              <a:t>在检查化学品进口单证、跟进订单以及汇总费用方面，刚开始遇到了一些困</a:t>
            </a:r>
            <a:r>
              <a:rPr lang="zh-CN" altLang="en-US" sz="2000" dirty="0" smtClean="0"/>
              <a:t>难</a:t>
            </a:r>
            <a:endParaRPr lang="en-US" altLang="zh-CN" sz="2000" dirty="0" smtClean="0"/>
          </a:p>
          <a:p>
            <a:pPr marL="342900" indent="-342900">
              <a:lnSpc>
                <a:spcPct val="120000"/>
              </a:lnSpc>
              <a:spcAft>
                <a:spcPts val="1000"/>
              </a:spcAft>
              <a:buClr>
                <a:schemeClr val="accent3"/>
              </a:buClr>
              <a:buFontTx/>
              <a:buChar char="-"/>
            </a:pPr>
            <a:r>
              <a:rPr lang="zh-CN" altLang="en-US" sz="2000" dirty="0"/>
              <a:t>由于经验不足，处理工作的速度比较</a:t>
            </a:r>
            <a:r>
              <a:rPr lang="zh-CN" altLang="en-US" sz="2000" dirty="0" smtClean="0"/>
              <a:t>慢</a:t>
            </a:r>
            <a:endParaRPr lang="en-US" altLang="zh-CN" sz="2000" dirty="0" smtClean="0"/>
          </a:p>
          <a:p>
            <a:pPr>
              <a:lnSpc>
                <a:spcPct val="120000"/>
              </a:lnSpc>
              <a:spcAft>
                <a:spcPts val="1000"/>
              </a:spcAft>
              <a:buClr>
                <a:schemeClr val="accent3"/>
              </a:buClr>
            </a:pPr>
            <a:r>
              <a:rPr lang="zh-CN" altLang="en-US" sz="2000" b="1" dirty="0"/>
              <a:t>解决方</a:t>
            </a:r>
            <a:r>
              <a:rPr lang="zh-CN" altLang="en-US" sz="2000" b="1" dirty="0" smtClean="0"/>
              <a:t>法</a:t>
            </a:r>
            <a:endParaRPr lang="en-US" altLang="zh-CN" sz="2000" b="1" dirty="0" smtClean="0"/>
          </a:p>
          <a:p>
            <a:pPr marL="342900" indent="-342900">
              <a:lnSpc>
                <a:spcPct val="120000"/>
              </a:lnSpc>
              <a:spcAft>
                <a:spcPts val="1000"/>
              </a:spcAft>
              <a:buClr>
                <a:schemeClr val="accent3"/>
              </a:buClr>
              <a:buFontTx/>
              <a:buChar char="-"/>
            </a:pPr>
            <a:r>
              <a:rPr lang="zh-CN" altLang="en-US" sz="2000" dirty="0" smtClean="0"/>
              <a:t>主</a:t>
            </a:r>
            <a:r>
              <a:rPr lang="zh-CN" altLang="en-US" sz="2000" dirty="0"/>
              <a:t>动加班完成工作任</a:t>
            </a:r>
            <a:r>
              <a:rPr lang="zh-CN" altLang="en-US" sz="2000" dirty="0" smtClean="0"/>
              <a:t>务</a:t>
            </a:r>
            <a:endParaRPr lang="en-US" altLang="zh-CN" sz="2000" dirty="0" smtClean="0"/>
          </a:p>
          <a:p>
            <a:pPr marL="342900" indent="-342900">
              <a:lnSpc>
                <a:spcPct val="120000"/>
              </a:lnSpc>
              <a:spcAft>
                <a:spcPts val="1000"/>
              </a:spcAft>
              <a:buClr>
                <a:schemeClr val="accent3"/>
              </a:buClr>
              <a:buFontTx/>
              <a:buChar char="-"/>
            </a:pPr>
            <a:r>
              <a:rPr lang="zh-CN" altLang="en-US" sz="2000" dirty="0"/>
              <a:t>向同事学习，并记录工作流</a:t>
            </a:r>
            <a:r>
              <a:rPr lang="zh-CN" altLang="en-US" sz="2000" dirty="0" smtClean="0"/>
              <a:t>程</a:t>
            </a:r>
            <a:endParaRPr lang="en-US" altLang="zh-CN" sz="2000" dirty="0" smtClean="0"/>
          </a:p>
          <a:p>
            <a:pPr marL="342900" indent="-342900">
              <a:lnSpc>
                <a:spcPct val="120000"/>
              </a:lnSpc>
              <a:spcAft>
                <a:spcPts val="1000"/>
              </a:spcAft>
              <a:buClr>
                <a:schemeClr val="accent3"/>
              </a:buClr>
              <a:buFontTx/>
              <a:buChar char="-"/>
            </a:pPr>
            <a:r>
              <a:rPr lang="zh-CN" altLang="en-US" sz="2000" dirty="0"/>
              <a:t>积极练习，提高处理单证的能力</a:t>
            </a:r>
            <a:endParaRPr lang="en-US" altLang="zh-CN"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latin typeface="Times New Roman" panose="02020603050405020304" pitchFamily="18" charset="0"/>
                <a:cs typeface="Times New Roman" panose="02020603050405020304" pitchFamily="18" charset="0"/>
              </a:rPr>
              <a:t>4. Tự đánh giá bản thân - </a:t>
            </a:r>
            <a:r>
              <a:rPr lang="zh-CN" altLang="en-US" dirty="0" err="1">
                <a:latin typeface="Times New Roman" panose="02020603050405020304" pitchFamily="18" charset="0"/>
                <a:cs typeface="Times New Roman" panose="02020603050405020304" pitchFamily="18" charset="0"/>
              </a:rPr>
              <a:t>个人自我评价</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7</a:t>
            </a:fld>
            <a:endParaRPr lang="zh-CN" altLang="en-US" dirty="0"/>
          </a:p>
        </p:txBody>
      </p:sp>
      <p:sp>
        <p:nvSpPr>
          <p:cNvPr id="3" name="文本框 2"/>
          <p:cNvSpPr txBox="1"/>
          <p:nvPr/>
        </p:nvSpPr>
        <p:spPr>
          <a:xfrm>
            <a:off x="743585" y="1444625"/>
            <a:ext cx="10840085" cy="3447098"/>
          </a:xfrm>
          <a:prstGeom prst="rect">
            <a:avLst/>
          </a:prstGeom>
          <a:noFill/>
        </p:spPr>
        <p:txBody>
          <a:bodyPr wrap="square" rtlCol="0">
            <a:spAutoFit/>
          </a:bodyPr>
          <a:lstStyle/>
          <a:p>
            <a:pPr>
              <a:lnSpc>
                <a:spcPct val="120000"/>
              </a:lnSpc>
              <a:spcAft>
                <a:spcPts val="1000"/>
              </a:spcAft>
              <a:buClr>
                <a:schemeClr val="accent3"/>
              </a:buClr>
            </a:pPr>
            <a:r>
              <a:rPr lang="zh-CN" altLang="en-US" sz="2000" b="1" dirty="0"/>
              <a:t>优</a:t>
            </a:r>
            <a:r>
              <a:rPr lang="zh-CN" altLang="en-US" sz="2000" b="1" dirty="0" smtClean="0"/>
              <a:t>点：</a:t>
            </a:r>
            <a:endParaRPr lang="en-US" altLang="zh-CN" sz="2000" b="1" dirty="0" smtClean="0"/>
          </a:p>
          <a:p>
            <a:pPr marL="342900" indent="-342900">
              <a:lnSpc>
                <a:spcPct val="120000"/>
              </a:lnSpc>
              <a:spcAft>
                <a:spcPts val="1000"/>
              </a:spcAft>
              <a:buClr>
                <a:schemeClr val="accent3"/>
              </a:buClr>
              <a:buFontTx/>
              <a:buChar char="-"/>
            </a:pPr>
            <a:r>
              <a:rPr lang="zh-CN" altLang="en-US" sz="2000" dirty="0" smtClean="0"/>
              <a:t>主</a:t>
            </a:r>
            <a:r>
              <a:rPr lang="zh-CN" altLang="en-US" sz="2000" dirty="0"/>
              <a:t>动学习，在工作中具有积极进取的态</a:t>
            </a:r>
            <a:r>
              <a:rPr lang="zh-CN" altLang="en-US" sz="2000" dirty="0" smtClean="0"/>
              <a:t>度</a:t>
            </a:r>
            <a:endParaRPr lang="en-US" altLang="zh-CN" sz="2000" dirty="0" smtClean="0"/>
          </a:p>
          <a:p>
            <a:pPr marL="342900" indent="-342900">
              <a:lnSpc>
                <a:spcPct val="120000"/>
              </a:lnSpc>
              <a:spcAft>
                <a:spcPts val="1000"/>
              </a:spcAft>
              <a:buClr>
                <a:schemeClr val="accent3"/>
              </a:buClr>
              <a:buFontTx/>
              <a:buChar char="-"/>
            </a:pPr>
            <a:r>
              <a:rPr lang="zh-CN" altLang="en-US" sz="2000" dirty="0"/>
              <a:t>能够较快掌握新的流程和知</a:t>
            </a:r>
            <a:r>
              <a:rPr lang="zh-CN" altLang="en-US" sz="2000" dirty="0" smtClean="0"/>
              <a:t>识</a:t>
            </a:r>
            <a:endParaRPr lang="en-US" altLang="zh-CN" sz="2000" dirty="0" smtClean="0"/>
          </a:p>
          <a:p>
            <a:pPr marL="342900" indent="-342900">
              <a:lnSpc>
                <a:spcPct val="120000"/>
              </a:lnSpc>
              <a:spcAft>
                <a:spcPts val="1000"/>
              </a:spcAft>
              <a:buClr>
                <a:schemeClr val="accent3"/>
              </a:buClr>
              <a:buFontTx/>
              <a:buChar char="-"/>
            </a:pPr>
            <a:r>
              <a:rPr lang="zh-CN" altLang="en-US" sz="2000" dirty="0"/>
              <a:t>主动查阅相关资料，并与同事沟通交流，以减少工作中的错</a:t>
            </a:r>
            <a:r>
              <a:rPr lang="zh-CN" altLang="en-US" sz="2000" dirty="0" smtClean="0"/>
              <a:t>误</a:t>
            </a:r>
            <a:endParaRPr lang="en-US" altLang="zh-CN" sz="2000" dirty="0" smtClean="0"/>
          </a:p>
          <a:p>
            <a:pPr>
              <a:lnSpc>
                <a:spcPct val="120000"/>
              </a:lnSpc>
              <a:spcAft>
                <a:spcPts val="1000"/>
              </a:spcAft>
              <a:buClr>
                <a:schemeClr val="accent3"/>
              </a:buClr>
            </a:pPr>
            <a:r>
              <a:rPr lang="zh-CN" altLang="en-US" sz="2000" b="1" dirty="0"/>
              <a:t>需要改进的方</a:t>
            </a:r>
            <a:r>
              <a:rPr lang="zh-CN" altLang="en-US" sz="2000" b="1" dirty="0" smtClean="0"/>
              <a:t>面：</a:t>
            </a:r>
            <a:endParaRPr lang="en-US" altLang="zh-CN" sz="2000" b="1" dirty="0" smtClean="0"/>
          </a:p>
          <a:p>
            <a:pPr marL="342900" indent="-342900">
              <a:lnSpc>
                <a:spcPct val="120000"/>
              </a:lnSpc>
              <a:spcAft>
                <a:spcPts val="1000"/>
              </a:spcAft>
              <a:buClr>
                <a:schemeClr val="accent3"/>
              </a:buClr>
              <a:buFontTx/>
              <a:buChar char="-"/>
            </a:pPr>
            <a:r>
              <a:rPr lang="zh-CN" altLang="en-US" sz="2000" dirty="0" smtClean="0"/>
              <a:t>提</a:t>
            </a:r>
            <a:r>
              <a:rPr lang="zh-CN" altLang="en-US" sz="2000" dirty="0"/>
              <a:t>高</a:t>
            </a:r>
            <a:r>
              <a:rPr lang="en-US" altLang="zh-CN" sz="2000" dirty="0"/>
              <a:t>Excel</a:t>
            </a:r>
            <a:r>
              <a:rPr lang="zh-CN" altLang="en-US" sz="2000" dirty="0"/>
              <a:t>技能，以便更高效地处理和汇总数</a:t>
            </a:r>
            <a:r>
              <a:rPr lang="zh-CN" altLang="en-US" sz="2000" dirty="0" smtClean="0"/>
              <a:t>据</a:t>
            </a:r>
            <a:endParaRPr lang="en-US" altLang="zh-CN" sz="2000" dirty="0" smtClean="0"/>
          </a:p>
          <a:p>
            <a:pPr marL="342900" indent="-342900">
              <a:lnSpc>
                <a:spcPct val="120000"/>
              </a:lnSpc>
              <a:spcAft>
                <a:spcPts val="1000"/>
              </a:spcAft>
              <a:buClr>
                <a:schemeClr val="accent3"/>
              </a:buClr>
              <a:buFontTx/>
              <a:buChar char="-"/>
            </a:pPr>
            <a:r>
              <a:rPr lang="zh-CN" altLang="en-US" sz="2000" dirty="0"/>
              <a:t>继续提升中文沟通能力，以更好地服务于工作</a:t>
            </a:r>
            <a:endParaRPr lang="en-US" altLang="zh-CN" sz="2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latin typeface="Times New Roman" panose="02020603050405020304" pitchFamily="18" charset="0"/>
                <a:cs typeface="Times New Roman" panose="02020603050405020304" pitchFamily="18" charset="0"/>
              </a:rPr>
              <a:t>4. Tự đánh giá bản thân - </a:t>
            </a:r>
            <a:r>
              <a:rPr lang="zh-CN" altLang="en-US" dirty="0" err="1">
                <a:latin typeface="Times New Roman" panose="02020603050405020304" pitchFamily="18" charset="0"/>
                <a:cs typeface="Times New Roman" panose="02020603050405020304" pitchFamily="18" charset="0"/>
              </a:rPr>
              <a:t>个人自我评价</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8</a:t>
            </a:fld>
            <a:endParaRPr lang="zh-CN" altLang="en-US" dirty="0"/>
          </a:p>
        </p:txBody>
      </p:sp>
      <p:sp>
        <p:nvSpPr>
          <p:cNvPr id="3" name="文本框 2"/>
          <p:cNvSpPr txBox="1"/>
          <p:nvPr/>
        </p:nvSpPr>
        <p:spPr>
          <a:xfrm>
            <a:off x="743585" y="1444625"/>
            <a:ext cx="10840085" cy="1954381"/>
          </a:xfrm>
          <a:prstGeom prst="rect">
            <a:avLst/>
          </a:prstGeom>
          <a:noFill/>
        </p:spPr>
        <p:txBody>
          <a:bodyPr wrap="square" rtlCol="0">
            <a:spAutoFit/>
          </a:bodyPr>
          <a:lstStyle/>
          <a:p>
            <a:pPr>
              <a:lnSpc>
                <a:spcPct val="120000"/>
              </a:lnSpc>
              <a:spcAft>
                <a:spcPts val="1000"/>
              </a:spcAft>
              <a:buClr>
                <a:schemeClr val="accent3"/>
              </a:buClr>
            </a:pPr>
            <a:r>
              <a:rPr lang="zh-CN" altLang="en-US" sz="2000" b="1" dirty="0"/>
              <a:t>未来发展方</a:t>
            </a:r>
            <a:r>
              <a:rPr lang="zh-CN" altLang="en-US" sz="2000" b="1" dirty="0" smtClean="0"/>
              <a:t>向：</a:t>
            </a:r>
            <a:endParaRPr lang="en-US" altLang="zh-CN" sz="2000" b="1" dirty="0" smtClean="0"/>
          </a:p>
          <a:p>
            <a:pPr marL="342900" indent="-342900">
              <a:lnSpc>
                <a:spcPct val="120000"/>
              </a:lnSpc>
              <a:spcAft>
                <a:spcPts val="1000"/>
              </a:spcAft>
              <a:buClr>
                <a:schemeClr val="accent3"/>
              </a:buClr>
              <a:buFontTx/>
              <a:buChar char="-"/>
            </a:pPr>
            <a:r>
              <a:rPr lang="zh-CN" altLang="en-US" sz="2000" dirty="0" smtClean="0"/>
              <a:t>继</a:t>
            </a:r>
            <a:r>
              <a:rPr lang="zh-CN" altLang="en-US" sz="2000" dirty="0"/>
              <a:t>续学习并积累进出口领域的实际工作经</a:t>
            </a:r>
            <a:r>
              <a:rPr lang="zh-CN" altLang="en-US" sz="2000" dirty="0" smtClean="0"/>
              <a:t>验</a:t>
            </a:r>
            <a:endParaRPr lang="en-US" altLang="zh-CN" sz="2000" dirty="0" smtClean="0"/>
          </a:p>
          <a:p>
            <a:pPr marL="342900" indent="-342900">
              <a:lnSpc>
                <a:spcPct val="120000"/>
              </a:lnSpc>
              <a:spcAft>
                <a:spcPts val="1000"/>
              </a:spcAft>
              <a:buClr>
                <a:schemeClr val="accent3"/>
              </a:buClr>
              <a:buFontTx/>
              <a:buChar char="-"/>
            </a:pPr>
            <a:r>
              <a:rPr lang="zh-CN" altLang="en-US" sz="2000" dirty="0"/>
              <a:t>进一步了解部门内的各项流程和业</a:t>
            </a:r>
            <a:r>
              <a:rPr lang="zh-CN" altLang="en-US" sz="2000" dirty="0" smtClean="0"/>
              <a:t>务</a:t>
            </a:r>
            <a:endParaRPr lang="en-US" altLang="zh-CN" sz="2000" dirty="0" smtClean="0"/>
          </a:p>
          <a:p>
            <a:pPr marL="342900" indent="-342900">
              <a:lnSpc>
                <a:spcPct val="120000"/>
              </a:lnSpc>
              <a:spcAft>
                <a:spcPts val="1000"/>
              </a:spcAft>
              <a:buClr>
                <a:schemeClr val="accent3"/>
              </a:buClr>
              <a:buFontTx/>
              <a:buChar char="-"/>
            </a:pPr>
            <a:r>
              <a:rPr lang="zh-CN" altLang="en-US" sz="2000" dirty="0"/>
              <a:t>提升自身能力，以提高工作效率并减少错误</a:t>
            </a:r>
            <a:endParaRPr lang="en-US" altLang="zh-CN" sz="2000" dirty="0" smtClean="0"/>
          </a:p>
        </p:txBody>
      </p:sp>
    </p:spTree>
    <p:extLst>
      <p:ext uri="{BB962C8B-B14F-4D97-AF65-F5344CB8AC3E}">
        <p14:creationId xmlns:p14="http://schemas.microsoft.com/office/powerpoint/2010/main" val="2098976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sym typeface="+mn-ea"/>
              </a:rPr>
              <a:t>5.Sáng tạo và đề xuất - </a:t>
            </a:r>
            <a:r>
              <a:rPr lang="zh-CN" altLang="en-US" dirty="0">
                <a:latin typeface="Times New Roman" panose="02020603050405020304" pitchFamily="18" charset="0"/>
                <a:cs typeface="Times New Roman" panose="02020603050405020304" pitchFamily="18" charset="0"/>
                <a:sym typeface="+mn-ea"/>
              </a:rPr>
              <a:t>创新与改进建议</a:t>
            </a: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9</a:t>
            </a:fld>
            <a:endParaRPr lang="zh-CN" altLang="en-US" dirty="0"/>
          </a:p>
        </p:txBody>
      </p:sp>
      <p:sp>
        <p:nvSpPr>
          <p:cNvPr id="3" name="文本框 2"/>
          <p:cNvSpPr txBox="1"/>
          <p:nvPr/>
        </p:nvSpPr>
        <p:spPr>
          <a:xfrm>
            <a:off x="684530" y="1489075"/>
            <a:ext cx="10810875" cy="3318857"/>
          </a:xfrm>
          <a:prstGeom prst="rect">
            <a:avLst/>
          </a:prstGeom>
          <a:noFill/>
        </p:spPr>
        <p:txBody>
          <a:bodyPr wrap="square" rtlCol="0">
            <a:spAutoFit/>
          </a:bodyPr>
          <a:lstStyle/>
          <a:p>
            <a:pPr>
              <a:lnSpc>
                <a:spcPct val="120000"/>
              </a:lnSpc>
              <a:spcAft>
                <a:spcPts val="1000"/>
              </a:spcAft>
              <a:buClr>
                <a:schemeClr val="accent3"/>
              </a:buClr>
            </a:pPr>
            <a:r>
              <a:rPr lang="zh-CN" altLang="en-US" sz="2000" dirty="0"/>
              <a:t>问题： 目前部门只有两台电脑用于海关申报。 当货物数量较多时，员工需要轮流使用电脑，导致单证处理进度变</a:t>
            </a:r>
            <a:r>
              <a:rPr lang="zh-CN" altLang="en-US" sz="2000" dirty="0" smtClean="0"/>
              <a:t>慢</a:t>
            </a:r>
            <a:endParaRPr lang="en-US" altLang="zh-CN" sz="2000" dirty="0" smtClean="0"/>
          </a:p>
          <a:p>
            <a:pPr>
              <a:lnSpc>
                <a:spcPct val="120000"/>
              </a:lnSpc>
              <a:spcAft>
                <a:spcPts val="1000"/>
              </a:spcAft>
              <a:buClr>
                <a:schemeClr val="accent3"/>
              </a:buClr>
            </a:pPr>
            <a:r>
              <a:rPr lang="zh-CN" altLang="en-US" sz="2000" dirty="0"/>
              <a:t>建议： 建议增加电脑数量，或在更多电脑上安装海关申报软件，使员工能够更主动地处理工作</a:t>
            </a:r>
            <a:r>
              <a:rPr lang="zh-CN" altLang="en-US" sz="2000" dirty="0" smtClean="0"/>
              <a:t>。</a:t>
            </a:r>
            <a:endParaRPr lang="en-US" altLang="zh-CN" sz="2000" dirty="0" smtClean="0"/>
          </a:p>
          <a:p>
            <a:pPr>
              <a:lnSpc>
                <a:spcPct val="120000"/>
              </a:lnSpc>
              <a:spcAft>
                <a:spcPts val="1000"/>
              </a:spcAft>
              <a:buClr>
                <a:schemeClr val="accent3"/>
              </a:buClr>
            </a:pPr>
            <a:r>
              <a:rPr lang="zh-CN" altLang="en-US" sz="2000" dirty="0"/>
              <a:t>效</a:t>
            </a:r>
            <a:r>
              <a:rPr lang="zh-CN" altLang="en-US" sz="2000" dirty="0" smtClean="0"/>
              <a:t>果：</a:t>
            </a:r>
            <a:endParaRPr lang="en-US" altLang="zh-CN" sz="2000" dirty="0" smtClean="0"/>
          </a:p>
          <a:p>
            <a:pPr marL="342900" indent="-342900">
              <a:lnSpc>
                <a:spcPct val="120000"/>
              </a:lnSpc>
              <a:spcAft>
                <a:spcPts val="1000"/>
              </a:spcAft>
              <a:buClr>
                <a:schemeClr val="accent3"/>
              </a:buClr>
              <a:buFontTx/>
              <a:buChar char="-"/>
            </a:pPr>
            <a:r>
              <a:rPr lang="zh-CN" altLang="en-US" sz="2000" dirty="0" smtClean="0"/>
              <a:t>减</a:t>
            </a:r>
            <a:r>
              <a:rPr lang="zh-CN" altLang="en-US" sz="2000" dirty="0"/>
              <a:t>少报关申报时的等待时</a:t>
            </a:r>
            <a:r>
              <a:rPr lang="zh-CN" altLang="en-US" sz="2000" dirty="0" smtClean="0"/>
              <a:t>间</a:t>
            </a:r>
            <a:endParaRPr lang="en-US" altLang="zh-CN" sz="2000" dirty="0" smtClean="0"/>
          </a:p>
          <a:p>
            <a:pPr marL="342900" indent="-342900">
              <a:lnSpc>
                <a:spcPct val="120000"/>
              </a:lnSpc>
              <a:spcAft>
                <a:spcPts val="1000"/>
              </a:spcAft>
              <a:buClr>
                <a:schemeClr val="accent3"/>
              </a:buClr>
              <a:buFontTx/>
              <a:buChar char="-"/>
            </a:pPr>
            <a:r>
              <a:rPr lang="zh-CN" altLang="en-US" sz="2000" dirty="0"/>
              <a:t>提高单证处理和通关的效</a:t>
            </a:r>
            <a:r>
              <a:rPr lang="zh-CN" altLang="en-US" sz="2000" dirty="0" smtClean="0"/>
              <a:t>率</a:t>
            </a:r>
            <a:endParaRPr lang="en-US" altLang="zh-CN" sz="2000" dirty="0" smtClean="0"/>
          </a:p>
          <a:p>
            <a:pPr marL="342900" indent="-342900">
              <a:lnSpc>
                <a:spcPct val="120000"/>
              </a:lnSpc>
              <a:spcAft>
                <a:spcPts val="1000"/>
              </a:spcAft>
              <a:buClr>
                <a:schemeClr val="accent3"/>
              </a:buClr>
              <a:buFontTx/>
              <a:buChar char="-"/>
            </a:pPr>
            <a:r>
              <a:rPr lang="zh-CN" altLang="en-US" sz="2000" dirty="0"/>
              <a:t>提升进出口部门的整体工作效率</a:t>
            </a:r>
            <a:endParaRPr lang="en-US" altLang="zh-CN" sz="20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sym typeface="+mn-ea"/>
              </a:rPr>
              <a:t>6. </a:t>
            </a:r>
            <a:r>
              <a:rPr lang="en-US" altLang="zh-CN" dirty="0">
                <a:latin typeface="Times New Roman" panose="02020603050405020304" pitchFamily="18" charset="0"/>
                <a:cs typeface="Times New Roman" panose="02020603050405020304" pitchFamily="18" charset="0"/>
              </a:rPr>
              <a:t>Kế hoạch làm việc tiếp theo -</a:t>
            </a:r>
            <a:r>
              <a:rPr lang="zh-CN" altLang="en-US" dirty="0">
                <a:latin typeface="Times New Roman" panose="02020603050405020304" pitchFamily="18" charset="0"/>
                <a:cs typeface="Times New Roman" panose="02020603050405020304" pitchFamily="18" charset="0"/>
                <a:sym typeface="+mn-ea"/>
              </a:rPr>
              <a:t>下一步工作计划</a:t>
            </a:r>
            <a:r>
              <a:rPr lang="en-US" altLang="zh-CN" dirty="0">
                <a:latin typeface="Times New Roman" panose="02020603050405020304" pitchFamily="18" charset="0"/>
                <a:cs typeface="Times New Roman" panose="02020603050405020304" pitchFamily="18" charset="0"/>
                <a:sym typeface="+mn-ea"/>
              </a:rPr>
              <a:t> </a:t>
            </a:r>
            <a:endParaRPr lang="zh-CN" altLang="en-US" dirty="0" err="1">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10</a:t>
            </a:fld>
            <a:endParaRPr lang="zh-CN" altLang="en-US" dirty="0"/>
          </a:p>
        </p:txBody>
      </p:sp>
      <p:sp>
        <p:nvSpPr>
          <p:cNvPr id="6" name="Text Box 5"/>
          <p:cNvSpPr txBox="1"/>
          <p:nvPr/>
        </p:nvSpPr>
        <p:spPr>
          <a:xfrm>
            <a:off x="4704715" y="3117850"/>
            <a:ext cx="4064000" cy="423545"/>
          </a:xfrm>
          <a:prstGeom prst="rect">
            <a:avLst/>
          </a:prstGeom>
          <a:noFill/>
        </p:spPr>
        <p:txBody>
          <a:bodyPr wrap="square" rtlCol="0">
            <a:spAutoFit/>
          </a:bodyPr>
          <a:lstStyle/>
          <a:p>
            <a:pPr algn="l">
              <a:lnSpc>
                <a:spcPct val="120000"/>
              </a:lnSpc>
              <a:spcAft>
                <a:spcPts val="1000"/>
              </a:spcAft>
              <a:buClr>
                <a:schemeClr val="accent3"/>
              </a:buClr>
            </a:pPr>
            <a:endParaRPr lang="en-US" dirty="0"/>
          </a:p>
        </p:txBody>
      </p:sp>
      <p:pic>
        <p:nvPicPr>
          <p:cNvPr id="7" name="Picture 6"/>
          <p:cNvPicPr>
            <a:picLocks noChangeAspect="1"/>
          </p:cNvPicPr>
          <p:nvPr/>
        </p:nvPicPr>
        <p:blipFill>
          <a:blip r:embed="rId2"/>
          <a:stretch>
            <a:fillRect/>
          </a:stretch>
        </p:blipFill>
        <p:spPr>
          <a:xfrm>
            <a:off x="402269" y="1240745"/>
            <a:ext cx="11101480" cy="4192350"/>
          </a:xfrm>
          <a:prstGeom prst="rect">
            <a:avLst/>
          </a:prstGeom>
        </p:spPr>
      </p:pic>
      <p:pic>
        <p:nvPicPr>
          <p:cNvPr id="9" name="Picture 8"/>
          <p:cNvPicPr>
            <a:picLocks noChangeAspect="1"/>
          </p:cNvPicPr>
          <p:nvPr/>
        </p:nvPicPr>
        <p:blipFill>
          <a:blip r:embed="rId3"/>
          <a:stretch>
            <a:fillRect/>
          </a:stretch>
        </p:blipFill>
        <p:spPr>
          <a:xfrm>
            <a:off x="10690808" y="1120045"/>
            <a:ext cx="1212912" cy="50802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sym typeface="+mn-ea"/>
              </a:rPr>
              <a:t>6. </a:t>
            </a:r>
            <a:r>
              <a:rPr lang="en-US" altLang="zh-CN" dirty="0">
                <a:latin typeface="Times New Roman" panose="02020603050405020304" pitchFamily="18" charset="0"/>
                <a:cs typeface="Times New Roman" panose="02020603050405020304" pitchFamily="18" charset="0"/>
              </a:rPr>
              <a:t>Kế hoạch làm việc tiếp theo -</a:t>
            </a:r>
            <a:r>
              <a:rPr lang="zh-CN" altLang="en-US" dirty="0">
                <a:latin typeface="Times New Roman" panose="02020603050405020304" pitchFamily="18" charset="0"/>
                <a:cs typeface="Times New Roman" panose="02020603050405020304" pitchFamily="18" charset="0"/>
                <a:sym typeface="+mn-ea"/>
              </a:rPr>
              <a:t>下一步工作计划</a:t>
            </a:r>
            <a:r>
              <a:rPr lang="en-US" altLang="zh-CN" dirty="0">
                <a:latin typeface="Times New Roman" panose="02020603050405020304" pitchFamily="18" charset="0"/>
                <a:cs typeface="Times New Roman" panose="02020603050405020304" pitchFamily="18" charset="0"/>
                <a:sym typeface="+mn-ea"/>
              </a:rPr>
              <a:t> </a:t>
            </a:r>
            <a:endParaRPr lang="zh-CN" altLang="en-US" dirty="0" err="1">
              <a:latin typeface="Times New Roman" panose="02020603050405020304" pitchFamily="18" charset="0"/>
              <a:cs typeface="Times New Roman" panose="02020603050405020304" pitchFamily="18" charset="0"/>
            </a:endParaRPr>
          </a:p>
        </p:txBody>
      </p:sp>
      <p:sp>
        <p:nvSpPr>
          <p:cNvPr id="4" name="页脚占位符 3"/>
          <p:cNvSpPr>
            <a:spLocks noGrp="1"/>
          </p:cNvSpPr>
          <p:nvPr>
            <p:ph type="ftr" sz="quarter" idx="11"/>
          </p:nvPr>
        </p:nvSpPr>
        <p:spPr/>
        <p:txBody>
          <a:bodyPr/>
          <a:lstStyle/>
          <a:p>
            <a:r>
              <a:rPr lang="zh-CN" altLang="en-US"/>
              <a:t>姓名</a:t>
            </a:r>
            <a:endParaRPr lang="zh-CN" altLang="en-US" dirty="0"/>
          </a:p>
        </p:txBody>
      </p:sp>
      <p:sp>
        <p:nvSpPr>
          <p:cNvPr id="5" name="灯片编号占位符 4"/>
          <p:cNvSpPr>
            <a:spLocks noGrp="1"/>
          </p:cNvSpPr>
          <p:nvPr>
            <p:ph type="sldNum" sz="quarter" idx="12"/>
          </p:nvPr>
        </p:nvSpPr>
        <p:spPr/>
        <p:txBody>
          <a:bodyPr/>
          <a:lstStyle/>
          <a:p>
            <a:fld id="{6B1E90FA-010E-4C46-B711-1379CBB63BB2}" type="slidenum">
              <a:rPr lang="zh-CN" altLang="en-US" smtClean="0"/>
              <a:t>11</a:t>
            </a:fld>
            <a:endParaRPr lang="zh-CN" altLang="en-US" dirty="0"/>
          </a:p>
        </p:txBody>
      </p:sp>
      <p:sp>
        <p:nvSpPr>
          <p:cNvPr id="6" name="Text Box 5"/>
          <p:cNvSpPr txBox="1"/>
          <p:nvPr/>
        </p:nvSpPr>
        <p:spPr>
          <a:xfrm>
            <a:off x="4704715" y="3117850"/>
            <a:ext cx="4064000" cy="423545"/>
          </a:xfrm>
          <a:prstGeom prst="rect">
            <a:avLst/>
          </a:prstGeom>
          <a:noFill/>
        </p:spPr>
        <p:txBody>
          <a:bodyPr wrap="square" rtlCol="0">
            <a:spAutoFit/>
          </a:bodyPr>
          <a:lstStyle/>
          <a:p>
            <a:pPr algn="l">
              <a:lnSpc>
                <a:spcPct val="120000"/>
              </a:lnSpc>
              <a:spcAft>
                <a:spcPts val="1000"/>
              </a:spcAft>
              <a:buClr>
                <a:schemeClr val="accent3"/>
              </a:buClr>
            </a:pPr>
            <a:endParaRPr lang="en-US" dirty="0"/>
          </a:p>
        </p:txBody>
      </p:sp>
      <p:pic>
        <p:nvPicPr>
          <p:cNvPr id="9" name="Picture 8"/>
          <p:cNvPicPr>
            <a:picLocks noChangeAspect="1"/>
          </p:cNvPicPr>
          <p:nvPr/>
        </p:nvPicPr>
        <p:blipFill>
          <a:blip r:embed="rId2"/>
          <a:stretch>
            <a:fillRect/>
          </a:stretch>
        </p:blipFill>
        <p:spPr>
          <a:xfrm>
            <a:off x="10690808" y="1120045"/>
            <a:ext cx="1212912" cy="508026"/>
          </a:xfrm>
          <a:prstGeom prst="rect">
            <a:avLst/>
          </a:prstGeom>
        </p:spPr>
      </p:pic>
      <p:pic>
        <p:nvPicPr>
          <p:cNvPr id="3" name="Picture 2"/>
          <p:cNvPicPr>
            <a:picLocks noChangeAspect="1"/>
          </p:cNvPicPr>
          <p:nvPr/>
        </p:nvPicPr>
        <p:blipFill>
          <a:blip r:embed="rId3"/>
          <a:stretch>
            <a:fillRect/>
          </a:stretch>
        </p:blipFill>
        <p:spPr>
          <a:xfrm>
            <a:off x="570527" y="1628071"/>
            <a:ext cx="10651899" cy="3226983"/>
          </a:xfrm>
          <a:prstGeom prst="rect">
            <a:avLst/>
          </a:prstGeom>
        </p:spPr>
      </p:pic>
      <p:pic>
        <p:nvPicPr>
          <p:cNvPr id="8" name="Picture 7"/>
          <p:cNvPicPr>
            <a:picLocks noChangeAspect="1"/>
          </p:cNvPicPr>
          <p:nvPr/>
        </p:nvPicPr>
        <p:blipFill>
          <a:blip r:embed="rId4"/>
          <a:stretch>
            <a:fillRect/>
          </a:stretch>
        </p:blipFill>
        <p:spPr>
          <a:xfrm>
            <a:off x="10314493" y="1628071"/>
            <a:ext cx="1409772" cy="355618"/>
          </a:xfrm>
          <a:prstGeom prst="rect">
            <a:avLst/>
          </a:prstGeom>
        </p:spPr>
      </p:pic>
    </p:spTree>
    <p:extLst>
      <p:ext uri="{BB962C8B-B14F-4D97-AF65-F5344CB8AC3E}">
        <p14:creationId xmlns:p14="http://schemas.microsoft.com/office/powerpoint/2010/main" val="679636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50863" y="2424254"/>
            <a:ext cx="11090275" cy="2387600"/>
          </a:xfrm>
        </p:spPr>
        <p:txBody>
          <a:bodyPr/>
          <a:lstStyle/>
          <a:p>
            <a:pPr algn="ctr"/>
            <a:r>
              <a:rPr lang="zh-CN" altLang="en-US" dirty="0"/>
              <a:t>感谢大家的聆听</a:t>
            </a:r>
            <a:endParaRPr lang="en-US" altLang="zh-CN"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b8414219-12c7-45cc-9c73-9def8bbdfbd5"/>
  <p:tag name="COMMONDATA" val="eyJoZGlkIjoiYTY0NGRiZmY1NDUxZTI1ZWM0ZWFkYWE1NjExY2Q2NjEifQ=="/>
</p:tagLst>
</file>

<file path=ppt/theme/theme1.xml><?xml version="1.0" encoding="utf-8"?>
<a:theme xmlns:a="http://schemas.openxmlformats.org/drawingml/2006/main" name="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9_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主题​​">
  <a:themeElements>
    <a:clrScheme name="自定义 6">
      <a:dk1>
        <a:srgbClr val="000000"/>
      </a:dk1>
      <a:lt1>
        <a:sysClr val="window" lastClr="FFFFFF"/>
      </a:lt1>
      <a:dk2>
        <a:srgbClr val="757070"/>
      </a:dk2>
      <a:lt2>
        <a:srgbClr val="E7E6E6"/>
      </a:lt2>
      <a:accent1>
        <a:srgbClr val="0070C0"/>
      </a:accent1>
      <a:accent2>
        <a:srgbClr val="F0AA56"/>
      </a:accent2>
      <a:accent3>
        <a:srgbClr val="A5A5A5"/>
      </a:accent3>
      <a:accent4>
        <a:srgbClr val="00539C"/>
      </a:accent4>
      <a:accent5>
        <a:srgbClr val="002677"/>
      </a:accent5>
      <a:accent6>
        <a:srgbClr val="F38039"/>
      </a:accent6>
      <a:hlink>
        <a:srgbClr val="0563C1"/>
      </a:hlink>
      <a:folHlink>
        <a:srgbClr val="954F72"/>
      </a:folHlink>
    </a:clrScheme>
    <a:fontScheme name="XDD 演示文稿用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spcAft>
            <a:spcPts val="1000"/>
          </a:spcAft>
          <a:buClr>
            <a:schemeClr val="accent3"/>
          </a:buCl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1269</Words>
  <Application>Microsoft Office PowerPoint</Application>
  <PresentationFormat>Widescreen</PresentationFormat>
  <Paragraphs>104</Paragraphs>
  <Slides>13</Slides>
  <Notes>1</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13</vt:i4>
      </vt:variant>
    </vt:vector>
  </HeadingPairs>
  <TitlesOfParts>
    <vt:vector size="27" baseType="lpstr">
      <vt:lpstr>等线</vt:lpstr>
      <vt:lpstr>FZKTPY01</vt:lpstr>
      <vt:lpstr>Microsoft YaHei</vt:lpstr>
      <vt:lpstr>Microsoft YaHei</vt:lpstr>
      <vt:lpstr>Arial</vt:lpstr>
      <vt:lpstr>Times New Roman</vt:lpstr>
      <vt:lpstr>Wingdings</vt:lpstr>
      <vt:lpstr>Office 主题​​</vt:lpstr>
      <vt:lpstr>1_Office 主题​​</vt:lpstr>
      <vt:lpstr>9_Office 主题​​</vt:lpstr>
      <vt:lpstr>10_Office 主题​​</vt:lpstr>
      <vt:lpstr>2_Office 主题​​</vt:lpstr>
      <vt:lpstr>4_Office 主题​​</vt:lpstr>
      <vt:lpstr>7_Office 主题​​</vt:lpstr>
      <vt:lpstr>Báo cáo đánh giá năng lực MT-OT</vt:lpstr>
      <vt:lpstr>目录- Mục lục.</vt:lpstr>
      <vt:lpstr>1. Tóm tắt công việc và học tập - 工作与学习总结</vt:lpstr>
      <vt:lpstr>1. Tóm tắt công việc và học tập - 工作与学习总结</vt:lpstr>
      <vt:lpstr>1. Tóm tắt công việc và học tập - 工作与学习总结</vt:lpstr>
      <vt:lpstr>2. Những thành tựu đạt được trong công việc và học tập  工作和学习中取得的成就 </vt:lpstr>
      <vt:lpstr>3. Những thử thách và bài học đạt được  -面临的挑战与获得的经验教训</vt:lpstr>
      <vt:lpstr>4. Tự đánh giá bản thân - 个人自我评价</vt:lpstr>
      <vt:lpstr>4. Tự đánh giá bản thân - 个人自我评价</vt:lpstr>
      <vt:lpstr>5.Sáng tạo và đề xuất - 创新与改进建议</vt:lpstr>
      <vt:lpstr>6. Kế hoạch làm việc tiếp theo -下一步工作计划 </vt:lpstr>
      <vt:lpstr>6. Kế hoạch làm việc tiếp theo -下一步工作计划 </vt:lpstr>
      <vt:lpstr>感谢大家的聆听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此处输入幻灯片题目 建议字数最多不超过三行</dc:title>
  <dc:creator>Gao Martin</dc:creator>
  <cp:lastModifiedBy>LAI</cp:lastModifiedBy>
  <cp:revision>101</cp:revision>
  <dcterms:created xsi:type="dcterms:W3CDTF">2023-03-30T15:09:00Z</dcterms:created>
  <dcterms:modified xsi:type="dcterms:W3CDTF">2026-03-16T14:05:12Z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DD00C4D72A494E3BAC70C31D01FE8E8C_13</vt:lpwstr>
  </property>
  <property fmtid="{D5CDD505-2E9C-101B-9397-08002B2CF9AE}" pid="3" name="KSOProductBuildVer">
    <vt:lpwstr>1033-12.2.0.23196</vt:lpwstr>
  </property>
</Properties>
</file>